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embeddedFontLst>
    <p:embeddedFont>
      <p:font typeface="Comfortaa" panose="020B0600070205080204" charset="0"/>
      <p:regular r:id="rId24"/>
      <p:bold r:id="rId25"/>
    </p:embeddedFont>
    <p:embeddedFont>
      <p:font typeface="Comfortaa Regular" panose="020B0600070205080204" charset="0"/>
      <p:regular r:id="rId26"/>
      <p:bold r:id="rId27"/>
    </p:embeddedFont>
    <p:embeddedFont>
      <p:font typeface="Comic Sans MS" panose="030F0702030302020204" pitchFamily="66" charset="0"/>
      <p:regular r:id="rId28"/>
      <p:bold r:id="rId29"/>
      <p:italic r:id="rId30"/>
      <p:boldItalic r:id="rId31"/>
    </p:embeddedFont>
    <p:embeddedFont>
      <p:font typeface="Copperplate Gothic Bold" panose="020E0705020206020404" pitchFamily="34" charset="0"/>
      <p:regular r:id="rId32"/>
    </p:embeddedFont>
    <p:embeddedFont>
      <p:font typeface="EB Garamond" panose="020B0600070205080204" charset="0"/>
      <p:regular r:id="rId33"/>
      <p:bold r:id="rId34"/>
      <p:italic r:id="rId35"/>
      <p:boldItalic r:id="rId36"/>
    </p:embeddedFont>
    <p:embeddedFont>
      <p:font typeface="Lobster" panose="020B0600070205080204" charset="0"/>
      <p:regular r:id="rId37"/>
    </p:embeddedFont>
    <p:embeddedFont>
      <p:font typeface="Merriweather" panose="020B0600070205080204" charset="0"/>
      <p:regular r:id="rId38"/>
      <p:bold r:id="rId39"/>
      <p:italic r:id="rId40"/>
      <p:boldItalic r:id="rId41"/>
    </p:embeddedFont>
    <p:embeddedFont>
      <p:font typeface="Pacifico" panose="020B0600070205080204" charset="0"/>
      <p:regular r:id="rId42"/>
    </p:embeddedFont>
    <p:embeddedFont>
      <p:font typeface="Roboto" panose="02000000000000000000"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FDBB612-83C4-4FBB-9F4C-24C148CEE02B}">
  <a:tblStyle styleId="{3FDBB612-83C4-4FBB-9F4C-24C148CEE02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6" d="100"/>
          <a:sy n="86" d="100"/>
        </p:scale>
        <p:origin x="40" y="6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16"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613e95c43a_0_890:notes"/>
          <p:cNvSpPr>
            <a:spLocks noGrp="1" noRot="1" noChangeAspect="1"/>
          </p:cNvSpPr>
          <p:nvPr>
            <p:ph type="sldImg" idx="2"/>
          </p:nvPr>
        </p:nvSpPr>
        <p:spPr>
          <a:xfrm>
            <a:off x="381316"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613e95c43a_0_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a:t>David</a:t>
            </a:r>
            <a:endParaRPr/>
          </a:p>
          <a:p>
            <a:pPr marL="457200" lvl="0" indent="-298450" algn="l" rtl="0">
              <a:spcBef>
                <a:spcPts val="0"/>
              </a:spcBef>
              <a:spcAft>
                <a:spcPts val="0"/>
              </a:spcAft>
              <a:buSzPts val="1100"/>
              <a:buChar char="-"/>
            </a:pPr>
            <a:r>
              <a:rPr lang="en"/>
              <a:t>Stats from National Safety Council and Research Gate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613e95c43a_0_898:notes"/>
          <p:cNvSpPr>
            <a:spLocks noGrp="1" noRot="1" noChangeAspect="1"/>
          </p:cNvSpPr>
          <p:nvPr>
            <p:ph type="sldImg" idx="2"/>
          </p:nvPr>
        </p:nvSpPr>
        <p:spPr>
          <a:xfrm>
            <a:off x="381316"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613e95c43a_0_8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accent2"/>
                </a:solidFill>
                <a:latin typeface="Roboto"/>
                <a:ea typeface="Roboto"/>
                <a:cs typeface="Roboto"/>
                <a:sym typeface="Roboto"/>
              </a:rPr>
              <a:t>David</a:t>
            </a:r>
            <a:endParaRPr sz="1600">
              <a:solidFill>
                <a:schemeClr val="accent2"/>
              </a:solidFill>
              <a:latin typeface="Roboto"/>
              <a:ea typeface="Roboto"/>
              <a:cs typeface="Roboto"/>
              <a:sym typeface="Roboto"/>
            </a:endParaRPr>
          </a:p>
          <a:p>
            <a:pPr marL="457200" lvl="0" indent="-330200" algn="l" rtl="0">
              <a:spcBef>
                <a:spcPts val="0"/>
              </a:spcBef>
              <a:spcAft>
                <a:spcPts val="0"/>
              </a:spcAft>
              <a:buClr>
                <a:schemeClr val="accent2"/>
              </a:buClr>
              <a:buSzPts val="1600"/>
              <a:buFont typeface="Roboto"/>
              <a:buChar char="●"/>
            </a:pPr>
            <a:r>
              <a:rPr lang="en" sz="1600">
                <a:solidFill>
                  <a:schemeClr val="accent2"/>
                </a:solidFill>
                <a:latin typeface="Roboto"/>
                <a:ea typeface="Roboto"/>
                <a:cs typeface="Roboto"/>
                <a:sym typeface="Roboto"/>
              </a:rPr>
              <a:t>(BAC level of 0.08% is considered legally drunk)</a:t>
            </a:r>
            <a:endParaRPr sz="1600">
              <a:solidFill>
                <a:schemeClr val="accent2"/>
              </a:solidFill>
              <a:latin typeface="Roboto"/>
              <a:ea typeface="Roboto"/>
              <a:cs typeface="Roboto"/>
              <a:sym typeface="Roboto"/>
            </a:endParaRPr>
          </a:p>
          <a:p>
            <a:pPr marL="457200" lvl="0" indent="-330200" algn="l" rtl="0">
              <a:spcBef>
                <a:spcPts val="0"/>
              </a:spcBef>
              <a:spcAft>
                <a:spcPts val="0"/>
              </a:spcAft>
              <a:buClr>
                <a:schemeClr val="accent2"/>
              </a:buClr>
              <a:buSzPts val="1600"/>
              <a:buFont typeface="Roboto"/>
              <a:buChar char="●"/>
            </a:pPr>
            <a:r>
              <a:rPr lang="en" sz="1600">
                <a:solidFill>
                  <a:schemeClr val="accent2"/>
                </a:solidFill>
                <a:latin typeface="Roboto"/>
                <a:ea typeface="Roboto"/>
                <a:cs typeface="Roboto"/>
                <a:sym typeface="Roboto"/>
              </a:rPr>
              <a:t>BAC = blood alcohol concentration</a:t>
            </a:r>
            <a:endParaRPr sz="1600">
              <a:solidFill>
                <a:schemeClr val="accent2"/>
              </a:solidFill>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626b07cea7_5_1:notes"/>
          <p:cNvSpPr>
            <a:spLocks noGrp="1" noRot="1" noChangeAspect="1"/>
          </p:cNvSpPr>
          <p:nvPr>
            <p:ph type="sldImg" idx="2"/>
          </p:nvPr>
        </p:nvSpPr>
        <p:spPr>
          <a:xfrm>
            <a:off x="381316"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626b07cea7_5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-Tracks the sleeping pattern of user</a:t>
            </a:r>
            <a:br>
              <a:rPr lang="en" sz="1200">
                <a:latin typeface="Times New Roman"/>
                <a:ea typeface="Times New Roman"/>
                <a:cs typeface="Times New Roman"/>
                <a:sym typeface="Times New Roman"/>
              </a:rPr>
            </a:br>
            <a:endParaRPr sz="1200">
              <a:latin typeface="Times New Roman"/>
              <a:ea typeface="Times New Roman"/>
              <a:cs typeface="Times New Roman"/>
              <a:sym typeface="Times New Roman"/>
            </a:endParaRPr>
          </a:p>
          <a:p>
            <a:pPr marL="0" lvl="0" indent="0" algn="l" rtl="0">
              <a:spcBef>
                <a:spcPts val="0"/>
              </a:spcBef>
              <a:spcAft>
                <a:spcPts val="0"/>
              </a:spcAft>
              <a:buNone/>
            </a:pPr>
            <a:r>
              <a:rPr lang="en" sz="1200">
                <a:latin typeface="Times New Roman"/>
                <a:ea typeface="Times New Roman"/>
                <a:cs typeface="Times New Roman"/>
                <a:sym typeface="Times New Roman"/>
              </a:rPr>
              <a:t>-Generate patterns as well as create goals for better sleeping habits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6258b08a11_0_19:notes"/>
          <p:cNvSpPr>
            <a:spLocks noGrp="1" noRot="1" noChangeAspect="1"/>
          </p:cNvSpPr>
          <p:nvPr>
            <p:ph type="sldImg" idx="2"/>
          </p:nvPr>
        </p:nvSpPr>
        <p:spPr>
          <a:xfrm>
            <a:off x="381316"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6258b08a11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-Tracks the sleeping pattern of user</a:t>
            </a:r>
            <a:br>
              <a:rPr lang="en" sz="1200">
                <a:latin typeface="Times New Roman"/>
                <a:ea typeface="Times New Roman"/>
                <a:cs typeface="Times New Roman"/>
                <a:sym typeface="Times New Roman"/>
              </a:rPr>
            </a:br>
            <a:endParaRPr sz="1200">
              <a:latin typeface="Times New Roman"/>
              <a:ea typeface="Times New Roman"/>
              <a:cs typeface="Times New Roman"/>
              <a:sym typeface="Times New Roman"/>
            </a:endParaRPr>
          </a:p>
          <a:p>
            <a:pPr marL="0" lvl="0" indent="0" algn="l" rtl="0">
              <a:spcBef>
                <a:spcPts val="0"/>
              </a:spcBef>
              <a:spcAft>
                <a:spcPts val="0"/>
              </a:spcAft>
              <a:buNone/>
            </a:pPr>
            <a:r>
              <a:rPr lang="en" sz="1200">
                <a:latin typeface="Times New Roman"/>
                <a:ea typeface="Times New Roman"/>
                <a:cs typeface="Times New Roman"/>
                <a:sym typeface="Times New Roman"/>
              </a:rPr>
              <a:t>-Generate patterns as well as create goals for better sleeping habits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626e897afa_0_0:notes"/>
          <p:cNvSpPr>
            <a:spLocks noGrp="1" noRot="1" noChangeAspect="1"/>
          </p:cNvSpPr>
          <p:nvPr>
            <p:ph type="sldImg" idx="2"/>
          </p:nvPr>
        </p:nvSpPr>
        <p:spPr>
          <a:xfrm>
            <a:off x="381316"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626e897a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Our third competitor is sleep tracker who is the average the sleeping tracking app that generates the ones sleeping patterns and it will give the user some generic advice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6258b08a11_0_24:notes"/>
          <p:cNvSpPr>
            <a:spLocks noGrp="1" noRot="1" noChangeAspect="1"/>
          </p:cNvSpPr>
          <p:nvPr>
            <p:ph type="sldImg" idx="2"/>
          </p:nvPr>
        </p:nvSpPr>
        <p:spPr>
          <a:xfrm>
            <a:off x="381316"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6258b08a1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we have a table showcasing all our competitors along with some key features. All of the apps address chronic fatigue in some sort of way. However the MAIN difference between Revital and all of its competitors is that revital uses our user’s personal data to make a customizable plan for many chronic fatigue situations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613e95c43a_0_910:notes"/>
          <p:cNvSpPr>
            <a:spLocks noGrp="1" noRot="1" noChangeAspect="1"/>
          </p:cNvSpPr>
          <p:nvPr>
            <p:ph type="sldImg" idx="2"/>
          </p:nvPr>
        </p:nvSpPr>
        <p:spPr>
          <a:xfrm>
            <a:off x="381316"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613e95c43a_0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EB Garamond"/>
                <a:ea typeface="EB Garamond"/>
                <a:cs typeface="EB Garamond"/>
                <a:sym typeface="EB Garamond"/>
              </a:rPr>
              <a:t>The Revital app creates customizable plans for you to conquer your chronic fatigue using face scanners, fingerprint scanners, and strategies of neuroscience. Through the collection of data within the app, Revital will calculate a plan that will help you to obtain maximum energy levels using various techniques like when to take melatonin, or how much caffeine you need during study session. In addition to these, it can also check your actual cognitive ability based on memory and reflex games</a:t>
            </a:r>
            <a:endParaRPr/>
          </a:p>
          <a:p>
            <a:pPr marL="0" lvl="0" indent="0" algn="l" rtl="0">
              <a:spcBef>
                <a:spcPts val="100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6258b08a11_2_10:notes"/>
          <p:cNvSpPr>
            <a:spLocks noGrp="1" noRot="1" noChangeAspect="1"/>
          </p:cNvSpPr>
          <p:nvPr>
            <p:ph type="sldImg" idx="2"/>
          </p:nvPr>
        </p:nvSpPr>
        <p:spPr>
          <a:xfrm>
            <a:off x="381316"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6258b08a11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Prototype walk-through here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626b07cea7_2_10:notes"/>
          <p:cNvSpPr>
            <a:spLocks noGrp="1" noRot="1" noChangeAspect="1"/>
          </p:cNvSpPr>
          <p:nvPr>
            <p:ph type="sldImg" idx="2"/>
          </p:nvPr>
        </p:nvSpPr>
        <p:spPr>
          <a:xfrm>
            <a:off x="381316"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626b07cea7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Ruby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6251630ca3_0_3:notes"/>
          <p:cNvSpPr>
            <a:spLocks noGrp="1" noRot="1" noChangeAspect="1"/>
          </p:cNvSpPr>
          <p:nvPr>
            <p:ph type="sldImg" idx="2"/>
          </p:nvPr>
        </p:nvSpPr>
        <p:spPr>
          <a:xfrm>
            <a:off x="381316"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6251630ca3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Prototype walk-through here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613e95c43a_0_444:notes"/>
          <p:cNvSpPr>
            <a:spLocks noGrp="1" noRot="1" noChangeAspect="1"/>
          </p:cNvSpPr>
          <p:nvPr>
            <p:ph type="sldImg" idx="2"/>
          </p:nvPr>
        </p:nvSpPr>
        <p:spPr>
          <a:xfrm>
            <a:off x="381316"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613e95c43a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-Assign roles to everyone </a:t>
            </a:r>
            <a:endParaRPr/>
          </a:p>
          <a:p>
            <a:pPr marL="0" lvl="0" indent="0" algn="l" rtl="0">
              <a:spcBef>
                <a:spcPts val="0"/>
              </a:spcBef>
              <a:spcAft>
                <a:spcPts val="0"/>
              </a:spcAft>
              <a:buNone/>
            </a:pPr>
            <a:r>
              <a:rPr lang="en"/>
              <a: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6258b08a11_2_18:notes"/>
          <p:cNvSpPr>
            <a:spLocks noGrp="1" noRot="1" noChangeAspect="1"/>
          </p:cNvSpPr>
          <p:nvPr>
            <p:ph type="sldImg" idx="2"/>
          </p:nvPr>
        </p:nvSpPr>
        <p:spPr>
          <a:xfrm>
            <a:off x="381316"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6258b08a11_2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Ian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61446433b8_0_0:notes"/>
          <p:cNvSpPr>
            <a:spLocks noGrp="1" noRot="1" noChangeAspect="1"/>
          </p:cNvSpPr>
          <p:nvPr>
            <p:ph type="sldImg" idx="2"/>
          </p:nvPr>
        </p:nvSpPr>
        <p:spPr>
          <a:xfrm>
            <a:off x="381316"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61446433b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613e95c43a_0_449:notes"/>
          <p:cNvSpPr>
            <a:spLocks noGrp="1" noRot="1" noChangeAspect="1"/>
          </p:cNvSpPr>
          <p:nvPr>
            <p:ph type="sldImg" idx="2"/>
          </p:nvPr>
        </p:nvSpPr>
        <p:spPr>
          <a:xfrm>
            <a:off x="381316"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613e95c43a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613e95c43a_0_819:notes"/>
          <p:cNvSpPr>
            <a:spLocks noGrp="1" noRot="1" noChangeAspect="1"/>
          </p:cNvSpPr>
          <p:nvPr>
            <p:ph type="sldImg" idx="2"/>
          </p:nvPr>
        </p:nvSpPr>
        <p:spPr>
          <a:xfrm>
            <a:off x="381316"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613e95c43a_0_8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Members personal info here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613e95c43a_0_829:notes"/>
          <p:cNvSpPr>
            <a:spLocks noGrp="1" noRot="1" noChangeAspect="1"/>
          </p:cNvSpPr>
          <p:nvPr>
            <p:ph type="sldImg" idx="2"/>
          </p:nvPr>
        </p:nvSpPr>
        <p:spPr>
          <a:xfrm>
            <a:off x="381316"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613e95c43a_0_8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Members personal info here</a:t>
            </a: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613e95c43a_0_824:notes"/>
          <p:cNvSpPr>
            <a:spLocks noGrp="1" noRot="1" noChangeAspect="1"/>
          </p:cNvSpPr>
          <p:nvPr>
            <p:ph type="sldImg" idx="2"/>
          </p:nvPr>
        </p:nvSpPr>
        <p:spPr>
          <a:xfrm>
            <a:off x="381316"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613e95c43a_0_8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Members personal info here</a:t>
            </a: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613e95c43a_0_845:notes"/>
          <p:cNvSpPr>
            <a:spLocks noGrp="1" noRot="1" noChangeAspect="1"/>
          </p:cNvSpPr>
          <p:nvPr>
            <p:ph type="sldImg" idx="2"/>
          </p:nvPr>
        </p:nvSpPr>
        <p:spPr>
          <a:xfrm>
            <a:off x="381316"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613e95c43a_0_8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 logo and picture </a:t>
            </a: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613e95c43a_0_851:notes"/>
          <p:cNvSpPr>
            <a:spLocks noGrp="1" noRot="1" noChangeAspect="1"/>
          </p:cNvSpPr>
          <p:nvPr>
            <p:ph type="sldImg" idx="2"/>
          </p:nvPr>
        </p:nvSpPr>
        <p:spPr>
          <a:xfrm>
            <a:off x="381316"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613e95c43a_0_8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Members personal info here</a:t>
            </a: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613e95c43a_0_883:notes"/>
          <p:cNvSpPr>
            <a:spLocks noGrp="1" noRot="1" noChangeAspect="1"/>
          </p:cNvSpPr>
          <p:nvPr>
            <p:ph type="sldImg" idx="2"/>
          </p:nvPr>
        </p:nvSpPr>
        <p:spPr>
          <a:xfrm>
            <a:off x="381316"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613e95c43a_0_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David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125"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1" name="Google Shape;11;p2"/>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2" name="Google Shape;12;p2"/>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311750" y="831175"/>
            <a:ext cx="5334900" cy="12447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a:spLocks noGrp="1"/>
          </p:cNvSpPr>
          <p:nvPr>
            <p:ph type="body" idx="1"/>
          </p:nvPr>
        </p:nvSpPr>
        <p:spPr>
          <a:xfrm>
            <a:off x="311700" y="2121425"/>
            <a:ext cx="5334900" cy="942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1600"/>
              </a:spcBef>
              <a:spcAft>
                <a:spcPts val="0"/>
              </a:spcAft>
              <a:buClr>
                <a:schemeClr val="accent2"/>
              </a:buClr>
              <a:buSzPts val="1100"/>
              <a:buChar char="○"/>
              <a:defRPr>
                <a:solidFill>
                  <a:schemeClr val="accent2"/>
                </a:solidFill>
              </a:defRPr>
            </a:lvl2pPr>
            <a:lvl3pPr marL="1371600" lvl="2" indent="-298450">
              <a:spcBef>
                <a:spcPts val="1600"/>
              </a:spcBef>
              <a:spcAft>
                <a:spcPts val="0"/>
              </a:spcAft>
              <a:buClr>
                <a:schemeClr val="accent2"/>
              </a:buClr>
              <a:buSzPts val="1100"/>
              <a:buChar char="■"/>
              <a:defRPr>
                <a:solidFill>
                  <a:schemeClr val="accent2"/>
                </a:solidFill>
              </a:defRPr>
            </a:lvl3pPr>
            <a:lvl4pPr marL="1828800" lvl="3" indent="-298450">
              <a:spcBef>
                <a:spcPts val="1600"/>
              </a:spcBef>
              <a:spcAft>
                <a:spcPts val="0"/>
              </a:spcAft>
              <a:buClr>
                <a:schemeClr val="accent2"/>
              </a:buClr>
              <a:buSzPts val="1100"/>
              <a:buChar char="●"/>
              <a:defRPr>
                <a:solidFill>
                  <a:schemeClr val="accent2"/>
                </a:solidFill>
              </a:defRPr>
            </a:lvl4pPr>
            <a:lvl5pPr marL="2286000" lvl="4" indent="-298450">
              <a:spcBef>
                <a:spcPts val="1600"/>
              </a:spcBef>
              <a:spcAft>
                <a:spcPts val="0"/>
              </a:spcAft>
              <a:buClr>
                <a:schemeClr val="accent2"/>
              </a:buClr>
              <a:buSzPts val="1100"/>
              <a:buChar char="○"/>
              <a:defRPr>
                <a:solidFill>
                  <a:schemeClr val="accent2"/>
                </a:solidFill>
              </a:defRPr>
            </a:lvl5pPr>
            <a:lvl6pPr marL="2743200" lvl="5" indent="-298450">
              <a:spcBef>
                <a:spcPts val="1600"/>
              </a:spcBef>
              <a:spcAft>
                <a:spcPts val="0"/>
              </a:spcAft>
              <a:buClr>
                <a:schemeClr val="accent2"/>
              </a:buClr>
              <a:buSzPts val="1100"/>
              <a:buChar char="■"/>
              <a:defRPr>
                <a:solidFill>
                  <a:schemeClr val="accent2"/>
                </a:solidFill>
              </a:defRPr>
            </a:lvl6pPr>
            <a:lvl7pPr marL="3200400" lvl="6" indent="-298450">
              <a:spcBef>
                <a:spcPts val="1600"/>
              </a:spcBef>
              <a:spcAft>
                <a:spcPts val="0"/>
              </a:spcAft>
              <a:buClr>
                <a:schemeClr val="accent2"/>
              </a:buClr>
              <a:buSzPts val="1100"/>
              <a:buChar char="●"/>
              <a:defRPr>
                <a:solidFill>
                  <a:schemeClr val="accent2"/>
                </a:solidFill>
              </a:defRPr>
            </a:lvl7pPr>
            <a:lvl8pPr marL="3657600" lvl="7" indent="-298450">
              <a:spcBef>
                <a:spcPts val="1600"/>
              </a:spcBef>
              <a:spcAft>
                <a:spcPts val="0"/>
              </a:spcAft>
              <a:buClr>
                <a:schemeClr val="accent2"/>
              </a:buClr>
              <a:buSzPts val="1100"/>
              <a:buChar char="○"/>
              <a:defRPr>
                <a:solidFill>
                  <a:schemeClr val="accent2"/>
                </a:solidFill>
              </a:defRPr>
            </a:lvl8pPr>
            <a:lvl9pPr marL="4114800" lvl="8" indent="-298450">
              <a:spcBef>
                <a:spcPts val="1600"/>
              </a:spcBef>
              <a:spcAft>
                <a:spcPts val="1600"/>
              </a:spcAft>
              <a:buClr>
                <a:schemeClr val="accent2"/>
              </a:buClr>
              <a:buSzPts val="1100"/>
              <a:buChar char="■"/>
              <a:defRPr>
                <a:solidFill>
                  <a:schemeClr val="accent2"/>
                </a:solidFill>
              </a:defRPr>
            </a:lvl9pPr>
          </a:lstStyle>
          <a:p>
            <a:endParaRPr/>
          </a:p>
        </p:txBody>
      </p:sp>
      <p:sp>
        <p:nvSpPr>
          <p:cNvPr id="57" name="Google Shape;5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14"/>
        <p:cNvGrpSpPr/>
        <p:nvPr/>
      </p:nvGrpSpPr>
      <p:grpSpPr>
        <a:xfrm>
          <a:off x="0" y="0"/>
          <a:ext cx="0" cy="0"/>
          <a:chOff x="0" y="0"/>
          <a:chExt cx="0" cy="0"/>
        </a:xfrm>
      </p:grpSpPr>
      <p:sp>
        <p:nvSpPr>
          <p:cNvPr id="15" name="Google Shape;15;p3"/>
          <p:cNvSpPr/>
          <p:nvPr/>
        </p:nvSpPr>
        <p:spPr>
          <a:xfrm>
            <a:off x="0" y="48099"/>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accent3"/>
          </a:solidFill>
          <a:ln>
            <a:noFill/>
          </a:ln>
        </p:spPr>
      </p:sp>
      <p:sp>
        <p:nvSpPr>
          <p:cNvPr id="17" name="Google Shape;17;p3"/>
          <p:cNvSpPr txBox="1">
            <a:spLocks noGrp="1"/>
          </p:cNvSpPr>
          <p:nvPr>
            <p:ph type="title"/>
          </p:nvPr>
        </p:nvSpPr>
        <p:spPr>
          <a:xfrm>
            <a:off x="311700" y="539725"/>
            <a:ext cx="8520600" cy="1282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0" y="44125"/>
            <a:ext cx="4313625" cy="4399375"/>
          </a:xfrm>
          <a:custGeom>
            <a:avLst/>
            <a:gdLst/>
            <a:ahLst/>
            <a:cxnLst/>
            <a:rect l="l" t="t" r="r" b="b"/>
            <a:pathLst>
              <a:path w="172545" h="175975" extrusionOk="0">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23" name="Google Shape;23;p4"/>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4" name="Google Shape;24;p4"/>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5" name="Google Shape;25;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9" name="Google Shape;29;p5"/>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5"/>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1" name="Google Shape;3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5" name="Google Shape;3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9" name="Google Shape;39;p7"/>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1600"/>
              </a:spcBef>
              <a:spcAft>
                <a:spcPts val="0"/>
              </a:spcAft>
              <a:buClr>
                <a:schemeClr val="accent2"/>
              </a:buClr>
              <a:buSzPts val="1100"/>
              <a:buChar char="○"/>
              <a:defRPr>
                <a:solidFill>
                  <a:schemeClr val="accent2"/>
                </a:solidFill>
              </a:defRPr>
            </a:lvl2pPr>
            <a:lvl3pPr marL="1371600" lvl="2" indent="-298450">
              <a:spcBef>
                <a:spcPts val="1600"/>
              </a:spcBef>
              <a:spcAft>
                <a:spcPts val="0"/>
              </a:spcAft>
              <a:buClr>
                <a:schemeClr val="accent2"/>
              </a:buClr>
              <a:buSzPts val="1100"/>
              <a:buChar char="■"/>
              <a:defRPr>
                <a:solidFill>
                  <a:schemeClr val="accent2"/>
                </a:solidFill>
              </a:defRPr>
            </a:lvl3pPr>
            <a:lvl4pPr marL="1828800" lvl="3" indent="-298450">
              <a:spcBef>
                <a:spcPts val="1600"/>
              </a:spcBef>
              <a:spcAft>
                <a:spcPts val="0"/>
              </a:spcAft>
              <a:buClr>
                <a:schemeClr val="accent2"/>
              </a:buClr>
              <a:buSzPts val="1100"/>
              <a:buChar char="●"/>
              <a:defRPr>
                <a:solidFill>
                  <a:schemeClr val="accent2"/>
                </a:solidFill>
              </a:defRPr>
            </a:lvl4pPr>
            <a:lvl5pPr marL="2286000" lvl="4" indent="-298450">
              <a:spcBef>
                <a:spcPts val="1600"/>
              </a:spcBef>
              <a:spcAft>
                <a:spcPts val="0"/>
              </a:spcAft>
              <a:buClr>
                <a:schemeClr val="accent2"/>
              </a:buClr>
              <a:buSzPts val="1100"/>
              <a:buChar char="○"/>
              <a:defRPr>
                <a:solidFill>
                  <a:schemeClr val="accent2"/>
                </a:solidFill>
              </a:defRPr>
            </a:lvl5pPr>
            <a:lvl6pPr marL="2743200" lvl="5" indent="-298450">
              <a:spcBef>
                <a:spcPts val="1600"/>
              </a:spcBef>
              <a:spcAft>
                <a:spcPts val="0"/>
              </a:spcAft>
              <a:buClr>
                <a:schemeClr val="accent2"/>
              </a:buClr>
              <a:buSzPts val="1100"/>
              <a:buChar char="■"/>
              <a:defRPr>
                <a:solidFill>
                  <a:schemeClr val="accent2"/>
                </a:solidFill>
              </a:defRPr>
            </a:lvl6pPr>
            <a:lvl7pPr marL="3200400" lvl="6" indent="-298450">
              <a:spcBef>
                <a:spcPts val="1600"/>
              </a:spcBef>
              <a:spcAft>
                <a:spcPts val="0"/>
              </a:spcAft>
              <a:buClr>
                <a:schemeClr val="accent2"/>
              </a:buClr>
              <a:buSzPts val="1100"/>
              <a:buChar char="●"/>
              <a:defRPr>
                <a:solidFill>
                  <a:schemeClr val="accent2"/>
                </a:solidFill>
              </a:defRPr>
            </a:lvl7pPr>
            <a:lvl8pPr marL="3657600" lvl="7" indent="-298450">
              <a:spcBef>
                <a:spcPts val="1600"/>
              </a:spcBef>
              <a:spcAft>
                <a:spcPts val="0"/>
              </a:spcAft>
              <a:buClr>
                <a:schemeClr val="accent2"/>
              </a:buClr>
              <a:buSzPts val="1100"/>
              <a:buChar char="○"/>
              <a:defRPr>
                <a:solidFill>
                  <a:schemeClr val="accent2"/>
                </a:solidFill>
              </a:defRPr>
            </a:lvl8pPr>
            <a:lvl9pPr marL="4114800" lvl="8" indent="-298450">
              <a:spcBef>
                <a:spcPts val="1600"/>
              </a:spcBef>
              <a:spcAft>
                <a:spcPts val="1600"/>
              </a:spcAft>
              <a:buClr>
                <a:schemeClr val="accent2"/>
              </a:buClr>
              <a:buSzPts val="1100"/>
              <a:buChar char="■"/>
              <a:defRPr>
                <a:solidFill>
                  <a:schemeClr val="accent2"/>
                </a:solidFill>
              </a:defRPr>
            </a:lvl9pPr>
          </a:lstStyle>
          <a:p>
            <a:endParaRPr/>
          </a:p>
        </p:txBody>
      </p:sp>
      <p:sp>
        <p:nvSpPr>
          <p:cNvPr id="40" name="Google Shape;4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311675" y="798600"/>
            <a:ext cx="6247800" cy="35463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43" name="Google Shape;4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47" name="Google Shape;47;p9"/>
          <p:cNvSpPr txBox="1">
            <a:spLocks noGrp="1"/>
          </p:cNvSpPr>
          <p:nvPr>
            <p:ph type="subTitle" idx="1"/>
          </p:nvPr>
        </p:nvSpPr>
        <p:spPr>
          <a:xfrm>
            <a:off x="304800" y="2626725"/>
            <a:ext cx="3704400" cy="926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a:endParaRPr/>
          </a:p>
        </p:txBody>
      </p:sp>
      <p:sp>
        <p:nvSpPr>
          <p:cNvPr id="48" name="Google Shape;48;p9"/>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9" name="Google Shape;4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0"/>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a:endParaRPr/>
          </a:p>
        </p:txBody>
      </p:sp>
      <p:sp>
        <p:nvSpPr>
          <p:cNvPr id="53" name="Google Shape;5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radig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marL="914400" lvl="1"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marL="1371600" lvl="2"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marL="1828800" lvl="3"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marL="2286000" lvl="4"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marL="2743200" lvl="5"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marL="3200400" lvl="6"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marL="3657600" lvl="7"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marL="4114800" lvl="8" indent="-29845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25.jpg"/><Relationship Id="rId4" Type="http://schemas.openxmlformats.org/officeDocument/2006/relationships/image" Target="../media/image24.jp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jpg"/></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jpg"/><Relationship Id="rId7"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25.jpg"/><Relationship Id="rId5" Type="http://schemas.openxmlformats.org/officeDocument/2006/relationships/image" Target="../media/image26.jpg"/><Relationship Id="rId4" Type="http://schemas.openxmlformats.org/officeDocument/2006/relationships/image" Target="../media/image29.jpg"/><Relationship Id="rId9"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hyperlink" Target="http://drive.google.com/file/d/1hF9XDaPCi8shJMJIAyPo8A7vXvAckDhc/view" TargetMode="External"/><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36.png"/><Relationship Id="rId5" Type="http://schemas.openxmlformats.org/officeDocument/2006/relationships/hyperlink" Target="https://drive.google.com/open?id=1hF9XDaPCi8shJMJIAyPo8A7vXvAckDhc" TargetMode="External"/><Relationship Id="rId4" Type="http://schemas.openxmlformats.org/officeDocument/2006/relationships/image" Target="../media/image35.jpg"/></Relationships>
</file>

<file path=ppt/slides/_rels/slide1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jpg"/><Relationship Id="rId7"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42.jpg"/><Relationship Id="rId4" Type="http://schemas.openxmlformats.org/officeDocument/2006/relationships/hyperlink" Target="http://drive.google.com/file/d/12WuyVVYfvAEcek_vHwpzst_ZG3eqHZbe/view"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5.jpg"/><Relationship Id="rId5" Type="http://schemas.openxmlformats.org/officeDocument/2006/relationships/image" Target="../media/image4.jpg"/><Relationship Id="rId10" Type="http://schemas.openxmlformats.org/officeDocument/2006/relationships/image" Target="../media/image9.jpg"/><Relationship Id="rId4" Type="http://schemas.openxmlformats.org/officeDocument/2006/relationships/image" Target="../media/image3.jpg"/><Relationship Id="rId9" Type="http://schemas.openxmlformats.org/officeDocument/2006/relationships/image" Target="../media/image8.jpg"/></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hyperlink" Target="http://z5ying.github.io" TargetMode="External"/><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s://daokailin.github.io/" TargetMode="Externa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iphilipp.github.io/"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63"/>
        <p:cNvGrpSpPr/>
        <p:nvPr/>
      </p:nvGrpSpPr>
      <p:grpSpPr>
        <a:xfrm>
          <a:off x="0" y="0"/>
          <a:ext cx="0" cy="0"/>
          <a:chOff x="0" y="0"/>
          <a:chExt cx="0" cy="0"/>
        </a:xfrm>
      </p:grpSpPr>
      <p:pic>
        <p:nvPicPr>
          <p:cNvPr id="64" name="Google Shape;64;p13"/>
          <p:cNvPicPr preferRelativeResize="0"/>
          <p:nvPr/>
        </p:nvPicPr>
        <p:blipFill>
          <a:blip r:embed="rId3">
            <a:alphaModFix amt="36000"/>
          </a:blip>
          <a:stretch>
            <a:fillRect/>
          </a:stretch>
        </p:blipFill>
        <p:spPr>
          <a:xfrm>
            <a:off x="0" y="-16571"/>
            <a:ext cx="9144000" cy="3650700"/>
          </a:xfrm>
          <a:prstGeom prst="rect">
            <a:avLst/>
          </a:prstGeom>
          <a:noFill/>
          <a:ln>
            <a:noFill/>
          </a:ln>
        </p:spPr>
      </p:pic>
      <p:sp>
        <p:nvSpPr>
          <p:cNvPr id="65" name="Google Shape;65;p13"/>
          <p:cNvSpPr txBox="1">
            <a:spLocks noGrp="1"/>
          </p:cNvSpPr>
          <p:nvPr>
            <p:ph type="subTitle" idx="1"/>
          </p:nvPr>
        </p:nvSpPr>
        <p:spPr>
          <a:xfrm>
            <a:off x="4885975" y="3650688"/>
            <a:ext cx="85206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666666"/>
                </a:solidFill>
                <a:latin typeface="Comfortaa"/>
                <a:ea typeface="Comfortaa"/>
                <a:cs typeface="Comfortaa"/>
                <a:sym typeface="Comfortaa"/>
              </a:rPr>
              <a:t>Solution to your fatigue</a:t>
            </a:r>
            <a:endParaRPr sz="2400" i="1">
              <a:solidFill>
                <a:srgbClr val="666666"/>
              </a:solidFill>
              <a:latin typeface="Comfortaa Regular"/>
              <a:ea typeface="Comfortaa Regular"/>
              <a:cs typeface="Comfortaa Regular"/>
              <a:sym typeface="Comfortaa Regular"/>
            </a:endParaRPr>
          </a:p>
        </p:txBody>
      </p:sp>
      <p:pic>
        <p:nvPicPr>
          <p:cNvPr id="66" name="Google Shape;66;p13"/>
          <p:cNvPicPr preferRelativeResize="0"/>
          <p:nvPr/>
        </p:nvPicPr>
        <p:blipFill rotWithShape="1">
          <a:blip r:embed="rId4">
            <a:alphaModFix/>
          </a:blip>
          <a:srcRect l="9074" t="23773" r="56132" b="23525"/>
          <a:stretch/>
        </p:blipFill>
        <p:spPr>
          <a:xfrm>
            <a:off x="3125425" y="3444213"/>
            <a:ext cx="1760550" cy="1205575"/>
          </a:xfrm>
          <a:prstGeom prst="rect">
            <a:avLst/>
          </a:prstGeom>
          <a:noFill/>
          <a:ln>
            <a:noFill/>
          </a:ln>
        </p:spPr>
      </p:pic>
      <p:sp>
        <p:nvSpPr>
          <p:cNvPr id="67" name="Google Shape;67;p13"/>
          <p:cNvSpPr txBox="1">
            <a:spLocks noGrp="1"/>
          </p:cNvSpPr>
          <p:nvPr>
            <p:ph type="subTitle" idx="1"/>
          </p:nvPr>
        </p:nvSpPr>
        <p:spPr>
          <a:xfrm>
            <a:off x="4802100" y="2349908"/>
            <a:ext cx="8520600" cy="130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8500">
                <a:solidFill>
                  <a:srgbClr val="000000"/>
                </a:solidFill>
                <a:latin typeface="Comfortaa"/>
                <a:ea typeface="Comfortaa"/>
                <a:cs typeface="Comfortaa"/>
                <a:sym typeface="Comfortaa"/>
              </a:rPr>
              <a:t>ReVital</a:t>
            </a:r>
            <a:endParaRPr sz="8500">
              <a:solidFill>
                <a:srgbClr val="000000"/>
              </a:solidFill>
              <a:latin typeface="Comfortaa"/>
              <a:ea typeface="Comfortaa"/>
              <a:cs typeface="Comfortaa"/>
              <a:sym typeface="Comfortaa"/>
            </a:endParaRPr>
          </a:p>
        </p:txBody>
      </p:sp>
      <p:sp>
        <p:nvSpPr>
          <p:cNvPr id="68" name="Google Shape;68;p13"/>
          <p:cNvSpPr txBox="1">
            <a:spLocks noGrp="1"/>
          </p:cNvSpPr>
          <p:nvPr>
            <p:ph type="subTitle" idx="1"/>
          </p:nvPr>
        </p:nvSpPr>
        <p:spPr>
          <a:xfrm>
            <a:off x="4885975" y="4135775"/>
            <a:ext cx="85206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000000"/>
                </a:solidFill>
                <a:latin typeface="Comfortaa"/>
                <a:ea typeface="Comfortaa"/>
                <a:cs typeface="Comfortaa"/>
                <a:sym typeface="Comfortaa"/>
              </a:rPr>
              <a:t>By Team Sleepless</a:t>
            </a:r>
            <a:endParaRPr sz="1400">
              <a:solidFill>
                <a:srgbClr val="000000"/>
              </a:solidFill>
              <a:latin typeface="Comfortaa"/>
              <a:ea typeface="Comfortaa"/>
              <a:cs typeface="Comfortaa"/>
              <a:sym typeface="Comfortaa"/>
            </a:endParaRPr>
          </a:p>
        </p:txBody>
      </p:sp>
      <p:sp>
        <p:nvSpPr>
          <p:cNvPr id="3" name="TextBox 2">
            <a:extLst>
              <a:ext uri="{FF2B5EF4-FFF2-40B4-BE49-F238E27FC236}">
                <a16:creationId xmlns:a16="http://schemas.microsoft.com/office/drawing/2014/main" id="{213960B8-D65C-4B4D-88A7-6FE2369F3135}"/>
              </a:ext>
            </a:extLst>
          </p:cNvPr>
          <p:cNvSpPr txBox="1"/>
          <p:nvPr/>
        </p:nvSpPr>
        <p:spPr>
          <a:xfrm>
            <a:off x="223024" y="1250333"/>
            <a:ext cx="2902401" cy="3323987"/>
          </a:xfrm>
          <a:prstGeom prst="rect">
            <a:avLst/>
          </a:prstGeom>
          <a:noFill/>
        </p:spPr>
        <p:txBody>
          <a:bodyPr wrap="square" rtlCol="0">
            <a:spAutoFit/>
          </a:bodyPr>
          <a:lstStyle/>
          <a:p>
            <a:r>
              <a:rPr lang="en-US" altLang="zh-CN" dirty="0">
                <a:latin typeface="Copperplate Gothic Bold" panose="020E0705020206020404" pitchFamily="34" charset="0"/>
              </a:rPr>
              <a:t>User Research: David Bae</a:t>
            </a:r>
          </a:p>
          <a:p>
            <a:endParaRPr lang="en-US" altLang="zh-CN" dirty="0">
              <a:latin typeface="Copperplate Gothic Bold" panose="020E0705020206020404" pitchFamily="34" charset="0"/>
            </a:endParaRPr>
          </a:p>
          <a:p>
            <a:r>
              <a:rPr lang="en-US" altLang="zh-CN" dirty="0">
                <a:latin typeface="Copperplate Gothic Bold" panose="020E0705020206020404" pitchFamily="34" charset="0"/>
              </a:rPr>
              <a:t>Interaction Design: </a:t>
            </a:r>
            <a:r>
              <a:rPr lang="en-US" altLang="zh-CN" dirty="0" err="1">
                <a:latin typeface="Copperplate Gothic Bold" panose="020E0705020206020404" pitchFamily="34" charset="0"/>
              </a:rPr>
              <a:t>Zhoujun</a:t>
            </a:r>
            <a:r>
              <a:rPr lang="en-US" altLang="zh-CN" dirty="0">
                <a:latin typeface="Copperplate Gothic Bold" panose="020E0705020206020404" pitchFamily="34" charset="0"/>
              </a:rPr>
              <a:t> Ying</a:t>
            </a:r>
          </a:p>
          <a:p>
            <a:endParaRPr lang="en-US" altLang="zh-CN" dirty="0">
              <a:latin typeface="Copperplate Gothic Bold" panose="020E0705020206020404" pitchFamily="34" charset="0"/>
            </a:endParaRPr>
          </a:p>
          <a:p>
            <a:r>
              <a:rPr lang="en-US" altLang="zh-CN" dirty="0">
                <a:latin typeface="Copperplate Gothic Bold" panose="020E0705020206020404" pitchFamily="34" charset="0"/>
              </a:rPr>
              <a:t>UI Design: Helen Sun</a:t>
            </a:r>
          </a:p>
          <a:p>
            <a:endParaRPr lang="en-US" altLang="zh-CN" dirty="0">
              <a:latin typeface="Copperplate Gothic Bold" panose="020E0705020206020404" pitchFamily="34" charset="0"/>
            </a:endParaRPr>
          </a:p>
          <a:p>
            <a:r>
              <a:rPr lang="en-US" altLang="zh-CN" dirty="0">
                <a:latin typeface="Copperplate Gothic Bold" panose="020E0705020206020404" pitchFamily="34" charset="0"/>
              </a:rPr>
              <a:t>UX Research: Philip Lan</a:t>
            </a:r>
          </a:p>
          <a:p>
            <a:endParaRPr lang="en-US" altLang="zh-CN" dirty="0">
              <a:latin typeface="Copperplate Gothic Bold" panose="020E0705020206020404" pitchFamily="34" charset="0"/>
            </a:endParaRPr>
          </a:p>
          <a:p>
            <a:r>
              <a:rPr lang="en-US" altLang="zh-CN" dirty="0">
                <a:latin typeface="Copperplate Gothic Bold" panose="020E0705020206020404" pitchFamily="34" charset="0"/>
              </a:rPr>
              <a:t>UX Analyst: Adriana Ramirez</a:t>
            </a:r>
          </a:p>
          <a:p>
            <a:endParaRPr lang="en-US" altLang="zh-CN" dirty="0">
              <a:latin typeface="Copperplate Gothic Bold" panose="020E0705020206020404" pitchFamily="34" charset="0"/>
            </a:endParaRPr>
          </a:p>
          <a:p>
            <a:r>
              <a:rPr lang="en-US" altLang="zh-CN" dirty="0">
                <a:latin typeface="Copperplate Gothic Bold" panose="020E0705020206020404" pitchFamily="34" charset="0"/>
              </a:rPr>
              <a:t>UX Design: Daokai Lin</a:t>
            </a:r>
          </a:p>
          <a:p>
            <a:endParaRPr lang="en-US" altLang="zh-CN" dirty="0"/>
          </a:p>
          <a:p>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22"/>
          <p:cNvPicPr preferRelativeResize="0"/>
          <p:nvPr/>
        </p:nvPicPr>
        <p:blipFill>
          <a:blip r:embed="rId3">
            <a:alphaModFix amt="36000"/>
          </a:blip>
          <a:stretch>
            <a:fillRect/>
          </a:stretch>
        </p:blipFill>
        <p:spPr>
          <a:xfrm rot="10800000">
            <a:off x="0" y="1492800"/>
            <a:ext cx="9144000" cy="3650700"/>
          </a:xfrm>
          <a:prstGeom prst="rect">
            <a:avLst/>
          </a:prstGeom>
          <a:noFill/>
          <a:ln>
            <a:noFill/>
          </a:ln>
        </p:spPr>
      </p:pic>
      <p:sp>
        <p:nvSpPr>
          <p:cNvPr id="162" name="Google Shape;162;p22"/>
          <p:cNvSpPr txBox="1">
            <a:spLocks noGrp="1"/>
          </p:cNvSpPr>
          <p:nvPr>
            <p:ph type="title"/>
          </p:nvPr>
        </p:nvSpPr>
        <p:spPr>
          <a:xfrm>
            <a:off x="311300" y="361150"/>
            <a:ext cx="3704400" cy="204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000">
                <a:latin typeface="Comfortaa"/>
                <a:ea typeface="Comfortaa"/>
                <a:cs typeface="Comfortaa"/>
                <a:sym typeface="Comfortaa"/>
              </a:rPr>
              <a:t>The Stats</a:t>
            </a:r>
            <a:endParaRPr sz="5000">
              <a:latin typeface="Comfortaa"/>
              <a:ea typeface="Comfortaa"/>
              <a:cs typeface="Comfortaa"/>
              <a:sym typeface="Comfortaa"/>
            </a:endParaRPr>
          </a:p>
        </p:txBody>
      </p:sp>
      <p:sp>
        <p:nvSpPr>
          <p:cNvPr id="163" name="Google Shape;163;p22"/>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164" name="Google Shape;164;p22"/>
          <p:cNvSpPr txBox="1">
            <a:spLocks noGrp="1"/>
          </p:cNvSpPr>
          <p:nvPr>
            <p:ph type="subTitle" idx="1"/>
          </p:nvPr>
        </p:nvSpPr>
        <p:spPr>
          <a:xfrm>
            <a:off x="311300" y="1645050"/>
            <a:ext cx="3704400" cy="29673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2000" b="1" u="sng"/>
              <a:t>62%</a:t>
            </a:r>
            <a:r>
              <a:rPr lang="en"/>
              <a:t> of night shift workers complain about </a:t>
            </a:r>
            <a:r>
              <a:rPr lang="en" i="1"/>
              <a:t>sleep loss</a:t>
            </a:r>
            <a:endParaRPr i="1"/>
          </a:p>
          <a:p>
            <a:pPr marL="457200" lvl="0" indent="-330200" algn="l" rtl="0">
              <a:spcBef>
                <a:spcPts val="0"/>
              </a:spcBef>
              <a:spcAft>
                <a:spcPts val="0"/>
              </a:spcAft>
              <a:buSzPts val="1600"/>
              <a:buChar char="●"/>
            </a:pPr>
            <a:r>
              <a:rPr lang="en" sz="2000" b="1" u="sng"/>
              <a:t>87%</a:t>
            </a:r>
            <a:r>
              <a:rPr lang="en" sz="2000"/>
              <a:t> </a:t>
            </a:r>
            <a:r>
              <a:rPr lang="en"/>
              <a:t>of students in high school and above get </a:t>
            </a:r>
            <a:r>
              <a:rPr lang="en" i="1"/>
              <a:t>too little sleep</a:t>
            </a:r>
            <a:endParaRPr i="1"/>
          </a:p>
          <a:p>
            <a:pPr marL="457200" lvl="0" indent="-330200" algn="l" rtl="0">
              <a:spcBef>
                <a:spcPts val="0"/>
              </a:spcBef>
              <a:spcAft>
                <a:spcPts val="0"/>
              </a:spcAft>
              <a:buSzPts val="1600"/>
              <a:buChar char="●"/>
            </a:pPr>
            <a:r>
              <a:rPr lang="en" sz="2000" b="1" u="sng"/>
              <a:t>63.7%</a:t>
            </a:r>
            <a:r>
              <a:rPr lang="en"/>
              <a:t> of college students say they feel </a:t>
            </a:r>
            <a:r>
              <a:rPr lang="en" i="1"/>
              <a:t>fatigued at least 3 days a week. </a:t>
            </a:r>
            <a:endParaRPr i="1"/>
          </a:p>
          <a:p>
            <a:pPr marL="457200" lvl="0" indent="-330200" algn="l" rtl="0">
              <a:spcBef>
                <a:spcPts val="0"/>
              </a:spcBef>
              <a:spcAft>
                <a:spcPts val="0"/>
              </a:spcAft>
              <a:buSzPts val="1600"/>
              <a:buChar char="●"/>
            </a:pPr>
            <a:r>
              <a:rPr lang="en" sz="2000" b="1" u="sng"/>
              <a:t>More than 43%</a:t>
            </a:r>
            <a:r>
              <a:rPr lang="en"/>
              <a:t> of workers are </a:t>
            </a:r>
            <a:r>
              <a:rPr lang="en" i="1"/>
              <a:t>sleep deprived.</a:t>
            </a:r>
            <a:endParaRPr i="1"/>
          </a:p>
        </p:txBody>
      </p:sp>
      <p:pic>
        <p:nvPicPr>
          <p:cNvPr id="165" name="Google Shape;165;p22"/>
          <p:cNvPicPr preferRelativeResize="0"/>
          <p:nvPr/>
        </p:nvPicPr>
        <p:blipFill>
          <a:blip r:embed="rId4">
            <a:alphaModFix/>
          </a:blip>
          <a:stretch>
            <a:fillRect/>
          </a:stretch>
        </p:blipFill>
        <p:spPr>
          <a:xfrm>
            <a:off x="4724700" y="1059999"/>
            <a:ext cx="4262644" cy="2562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23"/>
          <p:cNvPicPr preferRelativeResize="0"/>
          <p:nvPr/>
        </p:nvPicPr>
        <p:blipFill>
          <a:blip r:embed="rId3">
            <a:alphaModFix amt="36000"/>
          </a:blip>
          <a:stretch>
            <a:fillRect/>
          </a:stretch>
        </p:blipFill>
        <p:spPr>
          <a:xfrm rot="10800000">
            <a:off x="0" y="1492800"/>
            <a:ext cx="9144000" cy="3650700"/>
          </a:xfrm>
          <a:prstGeom prst="rect">
            <a:avLst/>
          </a:prstGeom>
          <a:noFill/>
          <a:ln>
            <a:noFill/>
          </a:ln>
        </p:spPr>
      </p:pic>
      <p:sp>
        <p:nvSpPr>
          <p:cNvPr id="171" name="Google Shape;171;p23"/>
          <p:cNvSpPr txBox="1">
            <a:spLocks noGrp="1"/>
          </p:cNvSpPr>
          <p:nvPr>
            <p:ph type="title"/>
          </p:nvPr>
        </p:nvSpPr>
        <p:spPr>
          <a:xfrm>
            <a:off x="304800" y="374800"/>
            <a:ext cx="4944300" cy="204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000">
                <a:latin typeface="Comfortaa"/>
                <a:ea typeface="Comfortaa"/>
                <a:cs typeface="Comfortaa"/>
                <a:sym typeface="Comfortaa"/>
              </a:rPr>
              <a:t>The Impact</a:t>
            </a:r>
            <a:endParaRPr sz="5000">
              <a:latin typeface="Comfortaa"/>
              <a:ea typeface="Comfortaa"/>
              <a:cs typeface="Comfortaa"/>
              <a:sym typeface="Comfortaa"/>
            </a:endParaRPr>
          </a:p>
        </p:txBody>
      </p:sp>
      <p:sp>
        <p:nvSpPr>
          <p:cNvPr id="172" name="Google Shape;172;p23"/>
          <p:cNvSpPr txBox="1">
            <a:spLocks noGrp="1"/>
          </p:cNvSpPr>
          <p:nvPr>
            <p:ph type="subTitle" idx="1"/>
          </p:nvPr>
        </p:nvSpPr>
        <p:spPr>
          <a:xfrm>
            <a:off x="304800" y="1753300"/>
            <a:ext cx="3704400" cy="2956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t>Staying awake for at least 18 hours is equivalent to having a </a:t>
            </a:r>
            <a:r>
              <a:rPr lang="en" sz="1800" b="1"/>
              <a:t>BAC of 0.05%</a:t>
            </a:r>
            <a:endParaRPr/>
          </a:p>
          <a:p>
            <a:pPr marL="457200" lvl="0" indent="-330200" algn="l" rtl="0">
              <a:spcBef>
                <a:spcPts val="0"/>
              </a:spcBef>
              <a:spcAft>
                <a:spcPts val="0"/>
              </a:spcAft>
              <a:buSzPts val="1600"/>
              <a:buChar char="●"/>
            </a:pPr>
            <a:r>
              <a:rPr lang="en"/>
              <a:t>Fatigue is estimated to cost employers</a:t>
            </a:r>
            <a:r>
              <a:rPr lang="en" sz="1800" b="1" u="sng"/>
              <a:t> $136 billion</a:t>
            </a:r>
            <a:r>
              <a:rPr lang="en"/>
              <a:t> a year in health-related lost productivity.</a:t>
            </a:r>
            <a:endParaRPr/>
          </a:p>
          <a:p>
            <a:pPr marL="457200" lvl="0" indent="-330200" algn="l" rtl="0">
              <a:spcBef>
                <a:spcPts val="0"/>
              </a:spcBef>
              <a:spcAft>
                <a:spcPts val="0"/>
              </a:spcAft>
              <a:buSzPts val="1600"/>
              <a:buChar char="●"/>
            </a:pPr>
            <a:r>
              <a:rPr lang="en"/>
              <a:t>Studies show strong correlation between sleep quality and GPA.</a:t>
            </a:r>
            <a:endParaRPr/>
          </a:p>
        </p:txBody>
      </p:sp>
      <p:sp>
        <p:nvSpPr>
          <p:cNvPr id="173" name="Google Shape;173;p23"/>
          <p:cNvSpPr txBox="1">
            <a:spLocks noGrp="1"/>
          </p:cNvSpPr>
          <p:nvPr>
            <p:ph type="body" idx="2"/>
          </p:nvPr>
        </p:nvSpPr>
        <p:spPr>
          <a:xfrm>
            <a:off x="4879025" y="3340975"/>
            <a:ext cx="3954000" cy="14670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RT = Reaction time</a:t>
            </a:r>
            <a:endParaRPr/>
          </a:p>
          <a:p>
            <a:pPr marL="457200" lvl="0" indent="-311150" algn="l" rtl="0">
              <a:spcBef>
                <a:spcPts val="0"/>
              </a:spcBef>
              <a:spcAft>
                <a:spcPts val="0"/>
              </a:spcAft>
              <a:buSzPts val="1300"/>
              <a:buChar char="●"/>
            </a:pPr>
            <a:r>
              <a:rPr lang="en"/>
              <a:t>PVT = Psychomotor Vigilance Task</a:t>
            </a:r>
            <a:endParaRPr/>
          </a:p>
        </p:txBody>
      </p:sp>
      <p:pic>
        <p:nvPicPr>
          <p:cNvPr id="174" name="Google Shape;174;p23"/>
          <p:cNvPicPr preferRelativeResize="0"/>
          <p:nvPr/>
        </p:nvPicPr>
        <p:blipFill>
          <a:blip r:embed="rId4">
            <a:alphaModFix/>
          </a:blip>
          <a:stretch>
            <a:fillRect/>
          </a:stretch>
        </p:blipFill>
        <p:spPr>
          <a:xfrm>
            <a:off x="4777488" y="630525"/>
            <a:ext cx="4157067" cy="2581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4"/>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Timeshifter</a:t>
            </a:r>
            <a:endParaRPr/>
          </a:p>
        </p:txBody>
      </p:sp>
      <p:pic>
        <p:nvPicPr>
          <p:cNvPr id="180" name="Google Shape;180;p24"/>
          <p:cNvPicPr preferRelativeResize="0"/>
          <p:nvPr/>
        </p:nvPicPr>
        <p:blipFill>
          <a:blip r:embed="rId3">
            <a:alphaModFix amt="36000"/>
          </a:blip>
          <a:stretch>
            <a:fillRect/>
          </a:stretch>
        </p:blipFill>
        <p:spPr>
          <a:xfrm rot="10800000">
            <a:off x="0" y="1492800"/>
            <a:ext cx="9144000" cy="3650700"/>
          </a:xfrm>
          <a:prstGeom prst="rect">
            <a:avLst/>
          </a:prstGeom>
          <a:noFill/>
          <a:ln>
            <a:noFill/>
          </a:ln>
        </p:spPr>
      </p:pic>
      <p:sp>
        <p:nvSpPr>
          <p:cNvPr id="181" name="Google Shape;181;p24"/>
          <p:cNvSpPr txBox="1"/>
          <p:nvPr/>
        </p:nvSpPr>
        <p:spPr>
          <a:xfrm>
            <a:off x="3542125" y="1950007"/>
            <a:ext cx="2059800" cy="242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a:ea typeface="Roboto"/>
                <a:cs typeface="Roboto"/>
                <a:sym typeface="Roboto"/>
              </a:rPr>
              <a:t>PROS</a:t>
            </a:r>
            <a:endParaRPr b="1">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Exclusively designed for business travelers</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Informs you when to take coffee, melatonin, &amp; when to sleep</a:t>
            </a:r>
            <a:endParaRPr>
              <a:latin typeface="Roboto"/>
              <a:ea typeface="Roboto"/>
              <a:cs typeface="Roboto"/>
              <a:sym typeface="Roboto"/>
            </a:endParaRPr>
          </a:p>
          <a:p>
            <a:pPr marL="457200" lvl="0" indent="0" algn="l" rtl="0">
              <a:spcBef>
                <a:spcPts val="0"/>
              </a:spcBef>
              <a:spcAft>
                <a:spcPts val="0"/>
              </a:spcAft>
              <a:buNone/>
            </a:pPr>
            <a:endParaRPr>
              <a:latin typeface="Roboto"/>
              <a:ea typeface="Roboto"/>
              <a:cs typeface="Roboto"/>
              <a:sym typeface="Roboto"/>
            </a:endParaRPr>
          </a:p>
        </p:txBody>
      </p:sp>
      <p:pic>
        <p:nvPicPr>
          <p:cNvPr id="182" name="Google Shape;182;p24"/>
          <p:cNvPicPr preferRelativeResize="0"/>
          <p:nvPr/>
        </p:nvPicPr>
        <p:blipFill rotWithShape="1">
          <a:blip r:embed="rId4">
            <a:alphaModFix/>
          </a:blip>
          <a:srcRect l="2498" r="2489"/>
          <a:stretch/>
        </p:blipFill>
        <p:spPr>
          <a:xfrm>
            <a:off x="246875" y="1669250"/>
            <a:ext cx="3158225" cy="2706850"/>
          </a:xfrm>
          <a:prstGeom prst="rect">
            <a:avLst/>
          </a:prstGeom>
          <a:noFill/>
          <a:ln>
            <a:noFill/>
          </a:ln>
        </p:spPr>
      </p:pic>
      <p:sp>
        <p:nvSpPr>
          <p:cNvPr id="183" name="Google Shape;183;p24"/>
          <p:cNvSpPr txBox="1"/>
          <p:nvPr/>
        </p:nvSpPr>
        <p:spPr>
          <a:xfrm>
            <a:off x="5877550" y="1950007"/>
            <a:ext cx="2059800" cy="242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a:ea typeface="Roboto"/>
                <a:cs typeface="Roboto"/>
                <a:sym typeface="Roboto"/>
              </a:rPr>
              <a:t>CONS</a:t>
            </a:r>
            <a:endParaRPr b="1">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Not customizable to user who is using the app</a:t>
            </a:r>
            <a:endParaRPr>
              <a:latin typeface="Roboto"/>
              <a:ea typeface="Roboto"/>
              <a:cs typeface="Roboto"/>
              <a:sym typeface="Roboto"/>
            </a:endParaRPr>
          </a:p>
          <a:p>
            <a:pPr marL="457200" lvl="0" indent="0" algn="l" rtl="0">
              <a:spcBef>
                <a:spcPts val="0"/>
              </a:spcBef>
              <a:spcAft>
                <a:spcPts val="0"/>
              </a:spcAft>
              <a:buNone/>
            </a:pP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Only focuses on the symptoms of jetlag</a:t>
            </a:r>
            <a:endParaRPr>
              <a:latin typeface="Roboto"/>
              <a:ea typeface="Roboto"/>
              <a:cs typeface="Roboto"/>
              <a:sym typeface="Roboto"/>
            </a:endParaRPr>
          </a:p>
        </p:txBody>
      </p:sp>
      <p:pic>
        <p:nvPicPr>
          <p:cNvPr id="184" name="Google Shape;184;p24"/>
          <p:cNvPicPr preferRelativeResize="0"/>
          <p:nvPr/>
        </p:nvPicPr>
        <p:blipFill>
          <a:blip r:embed="rId5">
            <a:alphaModFix/>
          </a:blip>
          <a:stretch>
            <a:fillRect/>
          </a:stretch>
        </p:blipFill>
        <p:spPr>
          <a:xfrm>
            <a:off x="2741375" y="319363"/>
            <a:ext cx="1084575" cy="986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Uplift</a:t>
            </a:r>
            <a:endParaRPr/>
          </a:p>
        </p:txBody>
      </p:sp>
      <p:pic>
        <p:nvPicPr>
          <p:cNvPr id="190" name="Google Shape;190;p25"/>
          <p:cNvPicPr preferRelativeResize="0"/>
          <p:nvPr/>
        </p:nvPicPr>
        <p:blipFill>
          <a:blip r:embed="rId3">
            <a:alphaModFix amt="36000"/>
          </a:blip>
          <a:stretch>
            <a:fillRect/>
          </a:stretch>
        </p:blipFill>
        <p:spPr>
          <a:xfrm rot="10800000">
            <a:off x="0" y="1492800"/>
            <a:ext cx="9144000" cy="3650700"/>
          </a:xfrm>
          <a:prstGeom prst="rect">
            <a:avLst/>
          </a:prstGeom>
          <a:noFill/>
          <a:ln>
            <a:noFill/>
          </a:ln>
        </p:spPr>
      </p:pic>
      <p:sp>
        <p:nvSpPr>
          <p:cNvPr id="191" name="Google Shape;191;p25"/>
          <p:cNvSpPr txBox="1"/>
          <p:nvPr/>
        </p:nvSpPr>
        <p:spPr>
          <a:xfrm>
            <a:off x="3683700" y="1950007"/>
            <a:ext cx="2059800" cy="242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a:ea typeface="Roboto"/>
                <a:cs typeface="Roboto"/>
                <a:sym typeface="Roboto"/>
              </a:rPr>
              <a:t>PROS</a:t>
            </a:r>
            <a:endParaRPr b="1">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Provides all kinds of solutions, like exercise </a:t>
            </a:r>
            <a:endParaRPr>
              <a:latin typeface="Roboto"/>
              <a:ea typeface="Roboto"/>
              <a:cs typeface="Roboto"/>
              <a:sym typeface="Roboto"/>
            </a:endParaRPr>
          </a:p>
          <a:p>
            <a:pPr marL="457200" lvl="0" indent="0" algn="l" rtl="0">
              <a:spcBef>
                <a:spcPts val="0"/>
              </a:spcBef>
              <a:spcAft>
                <a:spcPts val="0"/>
              </a:spcAft>
              <a:buNone/>
            </a:pP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Have videos that illustrates how to do the exercise</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Can enter flight itinerary</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sp>
        <p:nvSpPr>
          <p:cNvPr id="192" name="Google Shape;192;p25"/>
          <p:cNvSpPr txBox="1"/>
          <p:nvPr/>
        </p:nvSpPr>
        <p:spPr>
          <a:xfrm>
            <a:off x="5919475" y="1950007"/>
            <a:ext cx="2059800" cy="242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a:ea typeface="Roboto"/>
                <a:cs typeface="Roboto"/>
                <a:sym typeface="Roboto"/>
              </a:rPr>
              <a:t>CONS</a:t>
            </a:r>
            <a:endParaRPr b="1">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This is only for Jet Lag</a:t>
            </a:r>
            <a:endParaRPr>
              <a:latin typeface="Roboto"/>
              <a:ea typeface="Roboto"/>
              <a:cs typeface="Roboto"/>
              <a:sym typeface="Roboto"/>
            </a:endParaRPr>
          </a:p>
          <a:p>
            <a:pPr marL="457200" lvl="0" indent="0" algn="l" rtl="0">
              <a:spcBef>
                <a:spcPts val="0"/>
              </a:spcBef>
              <a:spcAft>
                <a:spcPts val="0"/>
              </a:spcAft>
              <a:buNone/>
            </a:pP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The result is not customized to individual, but more a general plan</a:t>
            </a:r>
            <a:endParaRPr>
              <a:latin typeface="Roboto"/>
              <a:ea typeface="Roboto"/>
              <a:cs typeface="Roboto"/>
              <a:sym typeface="Roboto"/>
            </a:endParaRPr>
          </a:p>
        </p:txBody>
      </p:sp>
      <p:pic>
        <p:nvPicPr>
          <p:cNvPr id="193" name="Google Shape;193;p25"/>
          <p:cNvPicPr preferRelativeResize="0"/>
          <p:nvPr/>
        </p:nvPicPr>
        <p:blipFill rotWithShape="1">
          <a:blip r:embed="rId4">
            <a:alphaModFix/>
          </a:blip>
          <a:srcRect l="8920" t="6052" r="7235" b="7232"/>
          <a:stretch/>
        </p:blipFill>
        <p:spPr>
          <a:xfrm>
            <a:off x="1993550" y="69875"/>
            <a:ext cx="1213650" cy="1134483"/>
          </a:xfrm>
          <a:prstGeom prst="rect">
            <a:avLst/>
          </a:prstGeom>
          <a:noFill/>
          <a:ln>
            <a:noFill/>
          </a:ln>
        </p:spPr>
      </p:pic>
      <p:pic>
        <p:nvPicPr>
          <p:cNvPr id="194" name="Google Shape;194;p25"/>
          <p:cNvPicPr preferRelativeResize="0"/>
          <p:nvPr/>
        </p:nvPicPr>
        <p:blipFill>
          <a:blip r:embed="rId5">
            <a:alphaModFix/>
          </a:blip>
          <a:stretch>
            <a:fillRect/>
          </a:stretch>
        </p:blipFill>
        <p:spPr>
          <a:xfrm>
            <a:off x="1895700" y="1690825"/>
            <a:ext cx="1836040" cy="3011649"/>
          </a:xfrm>
          <a:prstGeom prst="rect">
            <a:avLst/>
          </a:prstGeom>
          <a:noFill/>
          <a:ln>
            <a:noFill/>
          </a:ln>
        </p:spPr>
      </p:pic>
      <p:pic>
        <p:nvPicPr>
          <p:cNvPr id="195" name="Google Shape;195;p25"/>
          <p:cNvPicPr preferRelativeResize="0"/>
          <p:nvPr/>
        </p:nvPicPr>
        <p:blipFill>
          <a:blip r:embed="rId6">
            <a:alphaModFix/>
          </a:blip>
          <a:stretch>
            <a:fillRect/>
          </a:stretch>
        </p:blipFill>
        <p:spPr>
          <a:xfrm>
            <a:off x="122575" y="1639225"/>
            <a:ext cx="1773126" cy="311484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6"/>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Sleeptracker </a:t>
            </a:r>
            <a:endParaRPr/>
          </a:p>
        </p:txBody>
      </p:sp>
      <p:pic>
        <p:nvPicPr>
          <p:cNvPr id="201" name="Google Shape;201;p26"/>
          <p:cNvPicPr preferRelativeResize="0"/>
          <p:nvPr/>
        </p:nvPicPr>
        <p:blipFill>
          <a:blip r:embed="rId3">
            <a:alphaModFix amt="36000"/>
          </a:blip>
          <a:stretch>
            <a:fillRect/>
          </a:stretch>
        </p:blipFill>
        <p:spPr>
          <a:xfrm rot="10800000">
            <a:off x="0" y="1492800"/>
            <a:ext cx="9144000" cy="3650700"/>
          </a:xfrm>
          <a:prstGeom prst="rect">
            <a:avLst/>
          </a:prstGeom>
          <a:noFill/>
          <a:ln>
            <a:noFill/>
          </a:ln>
        </p:spPr>
      </p:pic>
      <p:pic>
        <p:nvPicPr>
          <p:cNvPr id="202" name="Google Shape;202;p26"/>
          <p:cNvPicPr preferRelativeResize="0"/>
          <p:nvPr/>
        </p:nvPicPr>
        <p:blipFill rotWithShape="1">
          <a:blip r:embed="rId4">
            <a:alphaModFix/>
          </a:blip>
          <a:srcRect l="9851" t="4659" r="8735" b="7428"/>
          <a:stretch/>
        </p:blipFill>
        <p:spPr>
          <a:xfrm>
            <a:off x="2893225" y="154000"/>
            <a:ext cx="1054100" cy="1079550"/>
          </a:xfrm>
          <a:prstGeom prst="rect">
            <a:avLst/>
          </a:prstGeom>
          <a:noFill/>
          <a:ln>
            <a:noFill/>
          </a:ln>
        </p:spPr>
      </p:pic>
      <p:sp>
        <p:nvSpPr>
          <p:cNvPr id="203" name="Google Shape;203;p26"/>
          <p:cNvSpPr txBox="1"/>
          <p:nvPr/>
        </p:nvSpPr>
        <p:spPr>
          <a:xfrm>
            <a:off x="3542125" y="1950007"/>
            <a:ext cx="2059800" cy="242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a:ea typeface="Roboto"/>
                <a:cs typeface="Roboto"/>
                <a:sym typeface="Roboto"/>
              </a:rPr>
              <a:t>PROS</a:t>
            </a:r>
            <a:endParaRPr b="1">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Tracks the sleeping pattern of user</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Generates sleeping patterns of the user daily, weekly, monthly, and yearly</a:t>
            </a:r>
            <a:endParaRPr>
              <a:latin typeface="Roboto"/>
              <a:ea typeface="Roboto"/>
              <a:cs typeface="Roboto"/>
              <a:sym typeface="Roboto"/>
            </a:endParaRPr>
          </a:p>
        </p:txBody>
      </p:sp>
      <p:pic>
        <p:nvPicPr>
          <p:cNvPr id="204" name="Google Shape;204;p26"/>
          <p:cNvPicPr preferRelativeResize="0"/>
          <p:nvPr/>
        </p:nvPicPr>
        <p:blipFill rotWithShape="1">
          <a:blip r:embed="rId5">
            <a:alphaModFix/>
          </a:blip>
          <a:srcRect l="19511" t="17518" r="49948" b="37802"/>
          <a:stretch/>
        </p:blipFill>
        <p:spPr>
          <a:xfrm>
            <a:off x="246875" y="1669238"/>
            <a:ext cx="2960328" cy="2706874"/>
          </a:xfrm>
          <a:prstGeom prst="rect">
            <a:avLst/>
          </a:prstGeom>
          <a:noFill/>
          <a:ln>
            <a:noFill/>
          </a:ln>
        </p:spPr>
      </p:pic>
      <p:sp>
        <p:nvSpPr>
          <p:cNvPr id="205" name="Google Shape;205;p26"/>
          <p:cNvSpPr txBox="1"/>
          <p:nvPr/>
        </p:nvSpPr>
        <p:spPr>
          <a:xfrm>
            <a:off x="5877550" y="1950007"/>
            <a:ext cx="2059800" cy="242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a:ea typeface="Roboto"/>
                <a:cs typeface="Roboto"/>
                <a:sym typeface="Roboto"/>
              </a:rPr>
              <a:t>CONS</a:t>
            </a:r>
            <a:endParaRPr b="1">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Only tracks and provides generic advice</a:t>
            </a:r>
            <a:endParaRPr>
              <a:latin typeface="Roboto"/>
              <a:ea typeface="Roboto"/>
              <a:cs typeface="Roboto"/>
              <a:sym typeface="Roboto"/>
            </a:endParaRPr>
          </a:p>
          <a:p>
            <a:pPr marL="457200" lvl="0" indent="0" algn="l" rtl="0">
              <a:spcBef>
                <a:spcPts val="0"/>
              </a:spcBef>
              <a:spcAft>
                <a:spcPts val="0"/>
              </a:spcAft>
              <a:buNone/>
            </a:pPr>
            <a:endParaRPr>
              <a:latin typeface="Roboto"/>
              <a:ea typeface="Roboto"/>
              <a:cs typeface="Roboto"/>
              <a:sym typeface="Robot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Has to have a “smart bed” to be provided a more accurate tracking pattern</a:t>
            </a:r>
            <a:endParaRPr>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7"/>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Competitor Feature Comparison </a:t>
            </a:r>
            <a:endParaRPr/>
          </a:p>
        </p:txBody>
      </p:sp>
      <p:pic>
        <p:nvPicPr>
          <p:cNvPr id="211" name="Google Shape;211;p27"/>
          <p:cNvPicPr preferRelativeResize="0"/>
          <p:nvPr/>
        </p:nvPicPr>
        <p:blipFill>
          <a:blip r:embed="rId3">
            <a:alphaModFix amt="36000"/>
          </a:blip>
          <a:stretch>
            <a:fillRect/>
          </a:stretch>
        </p:blipFill>
        <p:spPr>
          <a:xfrm rot="10800000">
            <a:off x="0" y="1492800"/>
            <a:ext cx="9144000" cy="3650700"/>
          </a:xfrm>
          <a:prstGeom prst="rect">
            <a:avLst/>
          </a:prstGeom>
          <a:noFill/>
          <a:ln>
            <a:noFill/>
          </a:ln>
        </p:spPr>
      </p:pic>
      <p:graphicFrame>
        <p:nvGraphicFramePr>
          <p:cNvPr id="212" name="Google Shape;212;p27"/>
          <p:cNvGraphicFramePr/>
          <p:nvPr/>
        </p:nvGraphicFramePr>
        <p:xfrm>
          <a:off x="593475" y="1433500"/>
          <a:ext cx="3000000" cy="3000000"/>
        </p:xfrm>
        <a:graphic>
          <a:graphicData uri="http://schemas.openxmlformats.org/drawingml/2006/table">
            <a:tbl>
              <a:tblPr>
                <a:noFill/>
                <a:tableStyleId>{3FDBB612-83C4-4FBB-9F4C-24C148CEE02B}</a:tableStyleId>
              </a:tblPr>
              <a:tblGrid>
                <a:gridCol w="1557575">
                  <a:extLst>
                    <a:ext uri="{9D8B030D-6E8A-4147-A177-3AD203B41FA5}">
                      <a16:colId xmlns:a16="http://schemas.microsoft.com/office/drawing/2014/main" val="20000"/>
                    </a:ext>
                  </a:extLst>
                </a:gridCol>
                <a:gridCol w="1557575">
                  <a:extLst>
                    <a:ext uri="{9D8B030D-6E8A-4147-A177-3AD203B41FA5}">
                      <a16:colId xmlns:a16="http://schemas.microsoft.com/office/drawing/2014/main" val="20001"/>
                    </a:ext>
                  </a:extLst>
                </a:gridCol>
                <a:gridCol w="1557575">
                  <a:extLst>
                    <a:ext uri="{9D8B030D-6E8A-4147-A177-3AD203B41FA5}">
                      <a16:colId xmlns:a16="http://schemas.microsoft.com/office/drawing/2014/main" val="20002"/>
                    </a:ext>
                  </a:extLst>
                </a:gridCol>
                <a:gridCol w="1557575">
                  <a:extLst>
                    <a:ext uri="{9D8B030D-6E8A-4147-A177-3AD203B41FA5}">
                      <a16:colId xmlns:a16="http://schemas.microsoft.com/office/drawing/2014/main" val="20003"/>
                    </a:ext>
                  </a:extLst>
                </a:gridCol>
                <a:gridCol w="1557575">
                  <a:extLst>
                    <a:ext uri="{9D8B030D-6E8A-4147-A177-3AD203B41FA5}">
                      <a16:colId xmlns:a16="http://schemas.microsoft.com/office/drawing/2014/main" val="20004"/>
                    </a:ext>
                  </a:extLst>
                </a:gridCol>
              </a:tblGrid>
              <a:tr h="9126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
                        <a:t> </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912675">
                <a:tc>
                  <a:txBody>
                    <a:bodyPr/>
                    <a:lstStyle/>
                    <a:p>
                      <a:pPr marL="0" lvl="0" indent="0" algn="l" rtl="0">
                        <a:spcBef>
                          <a:spcPts val="0"/>
                        </a:spcBef>
                        <a:spcAft>
                          <a:spcPts val="0"/>
                        </a:spcAft>
                        <a:buNone/>
                      </a:pPr>
                      <a:r>
                        <a:rPr lang="en" sz="1200">
                          <a:latin typeface="Roboto"/>
                          <a:ea typeface="Roboto"/>
                          <a:cs typeface="Roboto"/>
                          <a:sym typeface="Roboto"/>
                        </a:rPr>
                        <a:t>Addresses some sort of chronic fatigue</a:t>
                      </a:r>
                      <a:endParaRPr sz="1200">
                        <a:latin typeface="Roboto"/>
                        <a:ea typeface="Roboto"/>
                        <a:cs typeface="Roboto"/>
                        <a:sym typeface="Roboto"/>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r h="912675">
                <a:tc>
                  <a:txBody>
                    <a:bodyPr/>
                    <a:lstStyle/>
                    <a:p>
                      <a:pPr marL="0" lvl="0" indent="0" algn="l" rtl="0">
                        <a:spcBef>
                          <a:spcPts val="0"/>
                        </a:spcBef>
                        <a:spcAft>
                          <a:spcPts val="0"/>
                        </a:spcAft>
                        <a:buNone/>
                      </a:pPr>
                      <a:r>
                        <a:rPr lang="en" sz="1200"/>
                        <a:t>Customized specifically for user with personal data</a:t>
                      </a:r>
                      <a:endParaRPr sz="1200"/>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2"/>
                  </a:ext>
                </a:extLst>
              </a:tr>
              <a:tr h="912675">
                <a:tc>
                  <a:txBody>
                    <a:bodyPr/>
                    <a:lstStyle/>
                    <a:p>
                      <a:pPr marL="0" lvl="0" indent="0" algn="l" rtl="0">
                        <a:spcBef>
                          <a:spcPts val="0"/>
                        </a:spcBef>
                        <a:spcAft>
                          <a:spcPts val="0"/>
                        </a:spcAft>
                        <a:buNone/>
                      </a:pPr>
                      <a:r>
                        <a:rPr lang="en" sz="1200"/>
                        <a:t>Creates a plan for user different cases of chronic fatigue</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3"/>
                  </a:ext>
                </a:extLst>
              </a:tr>
            </a:tbl>
          </a:graphicData>
        </a:graphic>
      </p:graphicFrame>
      <p:pic>
        <p:nvPicPr>
          <p:cNvPr id="213" name="Google Shape;213;p27"/>
          <p:cNvPicPr preferRelativeResize="0"/>
          <p:nvPr/>
        </p:nvPicPr>
        <p:blipFill>
          <a:blip r:embed="rId4">
            <a:alphaModFix/>
          </a:blip>
          <a:stretch>
            <a:fillRect/>
          </a:stretch>
        </p:blipFill>
        <p:spPr>
          <a:xfrm>
            <a:off x="5571550" y="1461375"/>
            <a:ext cx="865350" cy="820750"/>
          </a:xfrm>
          <a:prstGeom prst="rect">
            <a:avLst/>
          </a:prstGeom>
          <a:noFill/>
          <a:ln>
            <a:noFill/>
          </a:ln>
        </p:spPr>
      </p:pic>
      <p:pic>
        <p:nvPicPr>
          <p:cNvPr id="214" name="Google Shape;214;p27"/>
          <p:cNvPicPr preferRelativeResize="0"/>
          <p:nvPr/>
        </p:nvPicPr>
        <p:blipFill rotWithShape="1">
          <a:blip r:embed="rId5">
            <a:alphaModFix/>
          </a:blip>
          <a:srcRect l="9616" t="6524"/>
          <a:stretch/>
        </p:blipFill>
        <p:spPr>
          <a:xfrm>
            <a:off x="4041675" y="1492800"/>
            <a:ext cx="908750" cy="849475"/>
          </a:xfrm>
          <a:prstGeom prst="rect">
            <a:avLst/>
          </a:prstGeom>
          <a:noFill/>
          <a:ln>
            <a:noFill/>
          </a:ln>
        </p:spPr>
      </p:pic>
      <p:pic>
        <p:nvPicPr>
          <p:cNvPr id="215" name="Google Shape;215;p27"/>
          <p:cNvPicPr preferRelativeResize="0"/>
          <p:nvPr/>
        </p:nvPicPr>
        <p:blipFill>
          <a:blip r:embed="rId6">
            <a:alphaModFix/>
          </a:blip>
          <a:stretch>
            <a:fillRect/>
          </a:stretch>
        </p:blipFill>
        <p:spPr>
          <a:xfrm>
            <a:off x="2523416" y="1475025"/>
            <a:ext cx="811809" cy="849475"/>
          </a:xfrm>
          <a:prstGeom prst="rect">
            <a:avLst/>
          </a:prstGeom>
          <a:noFill/>
          <a:ln>
            <a:noFill/>
          </a:ln>
        </p:spPr>
      </p:pic>
      <p:pic>
        <p:nvPicPr>
          <p:cNvPr id="216" name="Google Shape;216;p27"/>
          <p:cNvPicPr preferRelativeResize="0"/>
          <p:nvPr/>
        </p:nvPicPr>
        <p:blipFill rotWithShape="1">
          <a:blip r:embed="rId7">
            <a:alphaModFix/>
          </a:blip>
          <a:srcRect l="9074" t="23773" r="56132" b="23525"/>
          <a:stretch/>
        </p:blipFill>
        <p:spPr>
          <a:xfrm>
            <a:off x="7007600" y="1477700"/>
            <a:ext cx="1150900" cy="788100"/>
          </a:xfrm>
          <a:prstGeom prst="rect">
            <a:avLst/>
          </a:prstGeom>
          <a:noFill/>
          <a:ln>
            <a:noFill/>
          </a:ln>
        </p:spPr>
      </p:pic>
      <p:pic>
        <p:nvPicPr>
          <p:cNvPr id="217" name="Google Shape;217;p27"/>
          <p:cNvPicPr preferRelativeResize="0"/>
          <p:nvPr/>
        </p:nvPicPr>
        <p:blipFill>
          <a:blip r:embed="rId8">
            <a:alphaModFix/>
          </a:blip>
          <a:stretch>
            <a:fillRect/>
          </a:stretch>
        </p:blipFill>
        <p:spPr>
          <a:xfrm>
            <a:off x="7214350" y="2457850"/>
            <a:ext cx="645100" cy="672251"/>
          </a:xfrm>
          <a:prstGeom prst="rect">
            <a:avLst/>
          </a:prstGeom>
          <a:noFill/>
          <a:ln>
            <a:noFill/>
          </a:ln>
        </p:spPr>
      </p:pic>
      <p:pic>
        <p:nvPicPr>
          <p:cNvPr id="218" name="Google Shape;218;p27"/>
          <p:cNvPicPr preferRelativeResize="0"/>
          <p:nvPr/>
        </p:nvPicPr>
        <p:blipFill>
          <a:blip r:embed="rId8">
            <a:alphaModFix/>
          </a:blip>
          <a:stretch>
            <a:fillRect/>
          </a:stretch>
        </p:blipFill>
        <p:spPr>
          <a:xfrm>
            <a:off x="7214350" y="3380275"/>
            <a:ext cx="645100" cy="672251"/>
          </a:xfrm>
          <a:prstGeom prst="rect">
            <a:avLst/>
          </a:prstGeom>
          <a:noFill/>
          <a:ln>
            <a:noFill/>
          </a:ln>
        </p:spPr>
      </p:pic>
      <p:pic>
        <p:nvPicPr>
          <p:cNvPr id="219" name="Google Shape;219;p27"/>
          <p:cNvPicPr preferRelativeResize="0"/>
          <p:nvPr/>
        </p:nvPicPr>
        <p:blipFill>
          <a:blip r:embed="rId8">
            <a:alphaModFix/>
          </a:blip>
          <a:stretch>
            <a:fillRect/>
          </a:stretch>
        </p:blipFill>
        <p:spPr>
          <a:xfrm>
            <a:off x="7260500" y="4347575"/>
            <a:ext cx="645100" cy="672251"/>
          </a:xfrm>
          <a:prstGeom prst="rect">
            <a:avLst/>
          </a:prstGeom>
          <a:noFill/>
          <a:ln>
            <a:noFill/>
          </a:ln>
        </p:spPr>
      </p:pic>
      <p:pic>
        <p:nvPicPr>
          <p:cNvPr id="220" name="Google Shape;220;p27" descr="Red-Cross.png"/>
          <p:cNvPicPr preferRelativeResize="0"/>
          <p:nvPr/>
        </p:nvPicPr>
        <p:blipFill>
          <a:blip r:embed="rId9">
            <a:alphaModFix/>
          </a:blip>
          <a:stretch>
            <a:fillRect/>
          </a:stretch>
        </p:blipFill>
        <p:spPr>
          <a:xfrm>
            <a:off x="4027844" y="4280558"/>
            <a:ext cx="811799" cy="695841"/>
          </a:xfrm>
          <a:prstGeom prst="rect">
            <a:avLst/>
          </a:prstGeom>
          <a:noFill/>
          <a:ln>
            <a:noFill/>
          </a:ln>
        </p:spPr>
      </p:pic>
      <p:pic>
        <p:nvPicPr>
          <p:cNvPr id="221" name="Google Shape;221;p27"/>
          <p:cNvPicPr preferRelativeResize="0"/>
          <p:nvPr/>
        </p:nvPicPr>
        <p:blipFill>
          <a:blip r:embed="rId8">
            <a:alphaModFix/>
          </a:blip>
          <a:stretch>
            <a:fillRect/>
          </a:stretch>
        </p:blipFill>
        <p:spPr>
          <a:xfrm>
            <a:off x="2523425" y="2457850"/>
            <a:ext cx="645100" cy="672251"/>
          </a:xfrm>
          <a:prstGeom prst="rect">
            <a:avLst/>
          </a:prstGeom>
          <a:noFill/>
          <a:ln>
            <a:noFill/>
          </a:ln>
        </p:spPr>
      </p:pic>
      <p:pic>
        <p:nvPicPr>
          <p:cNvPr id="222" name="Google Shape;222;p27"/>
          <p:cNvPicPr preferRelativeResize="0"/>
          <p:nvPr/>
        </p:nvPicPr>
        <p:blipFill>
          <a:blip r:embed="rId8">
            <a:alphaModFix/>
          </a:blip>
          <a:stretch>
            <a:fillRect/>
          </a:stretch>
        </p:blipFill>
        <p:spPr>
          <a:xfrm>
            <a:off x="4117575" y="2457850"/>
            <a:ext cx="645100" cy="672251"/>
          </a:xfrm>
          <a:prstGeom prst="rect">
            <a:avLst/>
          </a:prstGeom>
          <a:noFill/>
          <a:ln>
            <a:noFill/>
          </a:ln>
        </p:spPr>
      </p:pic>
      <p:pic>
        <p:nvPicPr>
          <p:cNvPr id="223" name="Google Shape;223;p27"/>
          <p:cNvPicPr preferRelativeResize="0"/>
          <p:nvPr/>
        </p:nvPicPr>
        <p:blipFill>
          <a:blip r:embed="rId8">
            <a:alphaModFix/>
          </a:blip>
          <a:stretch>
            <a:fillRect/>
          </a:stretch>
        </p:blipFill>
        <p:spPr>
          <a:xfrm>
            <a:off x="5742725" y="2457850"/>
            <a:ext cx="645100" cy="672251"/>
          </a:xfrm>
          <a:prstGeom prst="rect">
            <a:avLst/>
          </a:prstGeom>
          <a:noFill/>
          <a:ln>
            <a:noFill/>
          </a:ln>
        </p:spPr>
      </p:pic>
      <p:pic>
        <p:nvPicPr>
          <p:cNvPr id="224" name="Google Shape;224;p27" descr="Red-Cross.png"/>
          <p:cNvPicPr preferRelativeResize="0"/>
          <p:nvPr/>
        </p:nvPicPr>
        <p:blipFill>
          <a:blip r:embed="rId9">
            <a:alphaModFix/>
          </a:blip>
          <a:stretch>
            <a:fillRect/>
          </a:stretch>
        </p:blipFill>
        <p:spPr>
          <a:xfrm>
            <a:off x="5598319" y="3368483"/>
            <a:ext cx="811799" cy="695841"/>
          </a:xfrm>
          <a:prstGeom prst="rect">
            <a:avLst/>
          </a:prstGeom>
          <a:noFill/>
          <a:ln>
            <a:noFill/>
          </a:ln>
        </p:spPr>
      </p:pic>
      <p:pic>
        <p:nvPicPr>
          <p:cNvPr id="225" name="Google Shape;225;p27" descr="Red-Cross.png"/>
          <p:cNvPicPr preferRelativeResize="0"/>
          <p:nvPr/>
        </p:nvPicPr>
        <p:blipFill>
          <a:blip r:embed="rId9">
            <a:alphaModFix/>
          </a:blip>
          <a:stretch>
            <a:fillRect/>
          </a:stretch>
        </p:blipFill>
        <p:spPr>
          <a:xfrm>
            <a:off x="2396319" y="4335783"/>
            <a:ext cx="811799" cy="695841"/>
          </a:xfrm>
          <a:prstGeom prst="rect">
            <a:avLst/>
          </a:prstGeom>
          <a:noFill/>
          <a:ln>
            <a:noFill/>
          </a:ln>
        </p:spPr>
      </p:pic>
      <p:pic>
        <p:nvPicPr>
          <p:cNvPr id="226" name="Google Shape;226;p27"/>
          <p:cNvPicPr preferRelativeResize="0"/>
          <p:nvPr/>
        </p:nvPicPr>
        <p:blipFill>
          <a:blip r:embed="rId8">
            <a:alphaModFix/>
          </a:blip>
          <a:stretch>
            <a:fillRect/>
          </a:stretch>
        </p:blipFill>
        <p:spPr>
          <a:xfrm>
            <a:off x="2479675" y="3320450"/>
            <a:ext cx="645100" cy="672251"/>
          </a:xfrm>
          <a:prstGeom prst="rect">
            <a:avLst/>
          </a:prstGeom>
          <a:noFill/>
          <a:ln>
            <a:noFill/>
          </a:ln>
        </p:spPr>
      </p:pic>
      <p:pic>
        <p:nvPicPr>
          <p:cNvPr id="227" name="Google Shape;227;p27" descr="Red-Cross.png"/>
          <p:cNvPicPr preferRelativeResize="0"/>
          <p:nvPr/>
        </p:nvPicPr>
        <p:blipFill>
          <a:blip r:embed="rId9">
            <a:alphaModFix/>
          </a:blip>
          <a:stretch>
            <a:fillRect/>
          </a:stretch>
        </p:blipFill>
        <p:spPr>
          <a:xfrm>
            <a:off x="5659369" y="4335783"/>
            <a:ext cx="811799" cy="695841"/>
          </a:xfrm>
          <a:prstGeom prst="rect">
            <a:avLst/>
          </a:prstGeom>
          <a:noFill/>
          <a:ln>
            <a:noFill/>
          </a:ln>
        </p:spPr>
      </p:pic>
      <p:pic>
        <p:nvPicPr>
          <p:cNvPr id="228" name="Google Shape;228;p27"/>
          <p:cNvPicPr preferRelativeResize="0"/>
          <p:nvPr/>
        </p:nvPicPr>
        <p:blipFill>
          <a:blip r:embed="rId8">
            <a:alphaModFix/>
          </a:blip>
          <a:stretch>
            <a:fillRect/>
          </a:stretch>
        </p:blipFill>
        <p:spPr>
          <a:xfrm>
            <a:off x="4073250" y="3369200"/>
            <a:ext cx="645100" cy="6722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28"/>
          <p:cNvPicPr preferRelativeResize="0"/>
          <p:nvPr/>
        </p:nvPicPr>
        <p:blipFill>
          <a:blip r:embed="rId3">
            <a:alphaModFix amt="36000"/>
          </a:blip>
          <a:stretch>
            <a:fillRect/>
          </a:stretch>
        </p:blipFill>
        <p:spPr>
          <a:xfrm rot="10800000">
            <a:off x="0" y="1386150"/>
            <a:ext cx="9144000" cy="3757350"/>
          </a:xfrm>
          <a:prstGeom prst="rect">
            <a:avLst/>
          </a:prstGeom>
          <a:noFill/>
          <a:ln>
            <a:noFill/>
          </a:ln>
        </p:spPr>
      </p:pic>
      <p:sp>
        <p:nvSpPr>
          <p:cNvPr id="234" name="Google Shape;234;p28"/>
          <p:cNvSpPr txBox="1">
            <a:spLocks noGrp="1"/>
          </p:cNvSpPr>
          <p:nvPr>
            <p:ph type="body" idx="4294967295"/>
          </p:nvPr>
        </p:nvSpPr>
        <p:spPr>
          <a:xfrm>
            <a:off x="234925" y="1492800"/>
            <a:ext cx="4202400" cy="382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500" b="1">
                <a:latin typeface="Lobster"/>
                <a:ea typeface="Lobster"/>
                <a:cs typeface="Lobster"/>
                <a:sym typeface="Lobster"/>
              </a:rPr>
              <a:t>Why are we special:</a:t>
            </a:r>
            <a:endParaRPr sz="1500" b="1">
              <a:latin typeface="Lobster"/>
              <a:ea typeface="Lobster"/>
              <a:cs typeface="Lobster"/>
              <a:sym typeface="Lobster"/>
            </a:endParaRPr>
          </a:p>
          <a:p>
            <a:pPr marL="457200" lvl="0" indent="-304800" algn="l" rtl="0">
              <a:lnSpc>
                <a:spcPct val="150000"/>
              </a:lnSpc>
              <a:spcBef>
                <a:spcPts val="1600"/>
              </a:spcBef>
              <a:spcAft>
                <a:spcPts val="0"/>
              </a:spcAft>
              <a:buClr>
                <a:srgbClr val="000000"/>
              </a:buClr>
              <a:buSzPts val="1200"/>
              <a:buFont typeface="Comfortaa Regular"/>
              <a:buChar char="●"/>
            </a:pPr>
            <a:r>
              <a:rPr lang="en" sz="1200">
                <a:solidFill>
                  <a:srgbClr val="000000"/>
                </a:solidFill>
                <a:latin typeface="Comfortaa Regular"/>
                <a:ea typeface="Comfortaa Regular"/>
                <a:cs typeface="Comfortaa Regular"/>
                <a:sym typeface="Comfortaa Regular"/>
              </a:rPr>
              <a:t>Uses quick options to maximize your </a:t>
            </a:r>
            <a:endParaRPr sz="1200">
              <a:solidFill>
                <a:srgbClr val="000000"/>
              </a:solidFill>
              <a:latin typeface="Comfortaa Regular"/>
              <a:ea typeface="Comfortaa Regular"/>
              <a:cs typeface="Comfortaa Regular"/>
              <a:sym typeface="Comfortaa Regular"/>
            </a:endParaRPr>
          </a:p>
          <a:p>
            <a:pPr marL="457200" lvl="0" indent="0" algn="l" rtl="0">
              <a:lnSpc>
                <a:spcPct val="150000"/>
              </a:lnSpc>
              <a:spcBef>
                <a:spcPts val="0"/>
              </a:spcBef>
              <a:spcAft>
                <a:spcPts val="0"/>
              </a:spcAft>
              <a:buNone/>
            </a:pPr>
            <a:r>
              <a:rPr lang="en" sz="1200">
                <a:solidFill>
                  <a:srgbClr val="000000"/>
                </a:solidFill>
                <a:latin typeface="Comfortaa Regular"/>
                <a:ea typeface="Comfortaa Regular"/>
                <a:cs typeface="Comfortaa Regular"/>
                <a:sym typeface="Comfortaa Regular"/>
              </a:rPr>
              <a:t>productivity</a:t>
            </a:r>
            <a:endParaRPr sz="1200">
              <a:solidFill>
                <a:srgbClr val="000000"/>
              </a:solidFill>
              <a:latin typeface="Comfortaa Regular"/>
              <a:ea typeface="Comfortaa Regular"/>
              <a:cs typeface="Comfortaa Regular"/>
              <a:sym typeface="Comfortaa Regular"/>
            </a:endParaRPr>
          </a:p>
          <a:p>
            <a:pPr marL="457200" lvl="0" indent="-304800" algn="l" rtl="0">
              <a:lnSpc>
                <a:spcPct val="150000"/>
              </a:lnSpc>
              <a:spcBef>
                <a:spcPts val="0"/>
              </a:spcBef>
              <a:spcAft>
                <a:spcPts val="0"/>
              </a:spcAft>
              <a:buClr>
                <a:srgbClr val="000000"/>
              </a:buClr>
              <a:buSzPts val="1200"/>
              <a:buFont typeface="Comfortaa Regular"/>
              <a:buChar char="●"/>
            </a:pPr>
            <a:r>
              <a:rPr lang="en" sz="1200">
                <a:solidFill>
                  <a:srgbClr val="000000"/>
                </a:solidFill>
                <a:latin typeface="Comfortaa Regular"/>
                <a:ea typeface="Comfortaa Regular"/>
                <a:cs typeface="Comfortaa Regular"/>
                <a:sym typeface="Comfortaa Regular"/>
              </a:rPr>
              <a:t>Requires minimum data input</a:t>
            </a:r>
            <a:endParaRPr sz="1200">
              <a:latin typeface="Comfortaa"/>
              <a:ea typeface="Comfortaa"/>
              <a:cs typeface="Comfortaa"/>
              <a:sym typeface="Comfortaa"/>
            </a:endParaRPr>
          </a:p>
          <a:p>
            <a:pPr marL="457200" lvl="0" indent="-304800" algn="l" rtl="0">
              <a:spcBef>
                <a:spcPts val="0"/>
              </a:spcBef>
              <a:spcAft>
                <a:spcPts val="0"/>
              </a:spcAft>
              <a:buClr>
                <a:srgbClr val="000000"/>
              </a:buClr>
              <a:buSzPts val="1200"/>
              <a:buFont typeface="Comfortaa"/>
              <a:buChar char="●"/>
            </a:pPr>
            <a:r>
              <a:rPr lang="en" sz="1200" b="1">
                <a:solidFill>
                  <a:srgbClr val="000000"/>
                </a:solidFill>
                <a:latin typeface="Comfortaa"/>
                <a:ea typeface="Comfortaa"/>
                <a:cs typeface="Comfortaa"/>
                <a:sym typeface="Comfortaa"/>
              </a:rPr>
              <a:t>our app looks at chronic fatigue as a whole</a:t>
            </a:r>
            <a:endParaRPr sz="1200" b="1">
              <a:solidFill>
                <a:srgbClr val="000000"/>
              </a:solidFill>
              <a:latin typeface="Comfortaa"/>
              <a:ea typeface="Comfortaa"/>
              <a:cs typeface="Comfortaa"/>
              <a:sym typeface="Comfortaa"/>
            </a:endParaRPr>
          </a:p>
          <a:p>
            <a:pPr marL="457200" lvl="0" indent="0" algn="l" rtl="0">
              <a:lnSpc>
                <a:spcPct val="150000"/>
              </a:lnSpc>
              <a:spcBef>
                <a:spcPts val="0"/>
              </a:spcBef>
              <a:spcAft>
                <a:spcPts val="0"/>
              </a:spcAft>
              <a:buNone/>
            </a:pPr>
            <a:endParaRPr sz="1200" b="1">
              <a:latin typeface="Comfortaa"/>
              <a:ea typeface="Comfortaa"/>
              <a:cs typeface="Comfortaa"/>
              <a:sym typeface="Comfortaa"/>
            </a:endParaRPr>
          </a:p>
          <a:p>
            <a:pPr marL="0" lvl="0" indent="0" algn="l" rtl="0">
              <a:lnSpc>
                <a:spcPct val="100000"/>
              </a:lnSpc>
              <a:spcBef>
                <a:spcPts val="0"/>
              </a:spcBef>
              <a:spcAft>
                <a:spcPts val="0"/>
              </a:spcAft>
              <a:buNone/>
            </a:pPr>
            <a:r>
              <a:rPr lang="en" sz="1500" b="1">
                <a:latin typeface="Lobster"/>
                <a:ea typeface="Lobster"/>
                <a:cs typeface="Lobster"/>
                <a:sym typeface="Lobster"/>
              </a:rPr>
              <a:t>What the app can do: </a:t>
            </a:r>
            <a:endParaRPr sz="1500" b="1">
              <a:latin typeface="Lobster"/>
              <a:ea typeface="Lobster"/>
              <a:cs typeface="Lobster"/>
              <a:sym typeface="Lobster"/>
            </a:endParaRPr>
          </a:p>
          <a:p>
            <a:pPr marL="457200" lvl="0" indent="-304800" algn="l" rtl="0">
              <a:lnSpc>
                <a:spcPct val="150000"/>
              </a:lnSpc>
              <a:spcBef>
                <a:spcPts val="1600"/>
              </a:spcBef>
              <a:spcAft>
                <a:spcPts val="0"/>
              </a:spcAft>
              <a:buSzPts val="1200"/>
              <a:buFont typeface="Comfortaa Regular"/>
              <a:buChar char="●"/>
            </a:pPr>
            <a:r>
              <a:rPr lang="en" sz="1200">
                <a:solidFill>
                  <a:srgbClr val="000000"/>
                </a:solidFill>
                <a:latin typeface="Comfortaa Regular"/>
                <a:ea typeface="Comfortaa Regular"/>
                <a:cs typeface="Comfortaa Regular"/>
                <a:sym typeface="Comfortaa Regular"/>
              </a:rPr>
              <a:t>Creates customizable study plans </a:t>
            </a:r>
            <a:endParaRPr sz="1200">
              <a:solidFill>
                <a:srgbClr val="000000"/>
              </a:solidFill>
              <a:latin typeface="Comfortaa Regular"/>
              <a:ea typeface="Comfortaa Regular"/>
              <a:cs typeface="Comfortaa Regular"/>
              <a:sym typeface="Comfortaa Regular"/>
            </a:endParaRPr>
          </a:p>
          <a:p>
            <a:pPr marL="457200" lvl="0" indent="-304800" algn="l" rtl="0">
              <a:lnSpc>
                <a:spcPct val="150000"/>
              </a:lnSpc>
              <a:spcBef>
                <a:spcPts val="0"/>
              </a:spcBef>
              <a:spcAft>
                <a:spcPts val="0"/>
              </a:spcAft>
              <a:buClr>
                <a:srgbClr val="000000"/>
              </a:buClr>
              <a:buSzPts val="1200"/>
              <a:buFont typeface="Comfortaa Regular"/>
              <a:buChar char="●"/>
            </a:pPr>
            <a:r>
              <a:rPr lang="en" sz="1200">
                <a:solidFill>
                  <a:srgbClr val="000000"/>
                </a:solidFill>
                <a:latin typeface="Comfortaa Regular"/>
                <a:ea typeface="Comfortaa Regular"/>
                <a:cs typeface="Comfortaa Regular"/>
                <a:sym typeface="Comfortaa Regular"/>
              </a:rPr>
              <a:t>Calculates your energy levels</a:t>
            </a:r>
            <a:endParaRPr sz="1200">
              <a:solidFill>
                <a:srgbClr val="000000"/>
              </a:solidFill>
              <a:latin typeface="Comfortaa Regular"/>
              <a:ea typeface="Comfortaa Regular"/>
              <a:cs typeface="Comfortaa Regular"/>
              <a:sym typeface="Comfortaa Regular"/>
            </a:endParaRPr>
          </a:p>
          <a:p>
            <a:pPr marL="457200" lvl="0" indent="-304800" algn="l" rtl="0">
              <a:lnSpc>
                <a:spcPct val="150000"/>
              </a:lnSpc>
              <a:spcBef>
                <a:spcPts val="0"/>
              </a:spcBef>
              <a:spcAft>
                <a:spcPts val="0"/>
              </a:spcAft>
              <a:buClr>
                <a:srgbClr val="000000"/>
              </a:buClr>
              <a:buSzPts val="1200"/>
              <a:buFont typeface="Comfortaa Regular"/>
              <a:buChar char="●"/>
            </a:pPr>
            <a:r>
              <a:rPr lang="en" sz="1200">
                <a:solidFill>
                  <a:srgbClr val="000000"/>
                </a:solidFill>
                <a:latin typeface="Comfortaa Regular"/>
                <a:ea typeface="Comfortaa Regular"/>
                <a:cs typeface="Comfortaa Regular"/>
                <a:sym typeface="Comfortaa Regular"/>
              </a:rPr>
              <a:t>Checks your actual cognitive ability</a:t>
            </a:r>
            <a:endParaRPr sz="1200">
              <a:solidFill>
                <a:srgbClr val="000000"/>
              </a:solidFill>
              <a:latin typeface="Comfortaa Regular"/>
              <a:ea typeface="Comfortaa Regular"/>
              <a:cs typeface="Comfortaa Regular"/>
              <a:sym typeface="Comfortaa Regular"/>
            </a:endParaRPr>
          </a:p>
          <a:p>
            <a:pPr marL="0" lvl="0" indent="0" algn="l" rtl="0">
              <a:spcBef>
                <a:spcPts val="1000"/>
              </a:spcBef>
              <a:spcAft>
                <a:spcPts val="0"/>
              </a:spcAft>
              <a:buNone/>
            </a:pPr>
            <a:endParaRPr/>
          </a:p>
          <a:p>
            <a:pPr marL="0" lvl="0" indent="0" algn="l" rtl="0">
              <a:spcBef>
                <a:spcPts val="1600"/>
              </a:spcBef>
              <a:spcAft>
                <a:spcPts val="1600"/>
              </a:spcAft>
              <a:buNone/>
            </a:pPr>
            <a:endParaRPr/>
          </a:p>
        </p:txBody>
      </p:sp>
      <p:pic>
        <p:nvPicPr>
          <p:cNvPr id="235" name="Google Shape;235;p28"/>
          <p:cNvPicPr preferRelativeResize="0"/>
          <p:nvPr/>
        </p:nvPicPr>
        <p:blipFill rotWithShape="1">
          <a:blip r:embed="rId4">
            <a:alphaModFix/>
          </a:blip>
          <a:srcRect l="9074" t="23773" r="56132" b="23525"/>
          <a:stretch/>
        </p:blipFill>
        <p:spPr>
          <a:xfrm>
            <a:off x="3499750" y="295025"/>
            <a:ext cx="1172550" cy="1197775"/>
          </a:xfrm>
          <a:prstGeom prst="rect">
            <a:avLst/>
          </a:prstGeom>
          <a:noFill/>
          <a:ln>
            <a:noFill/>
          </a:ln>
        </p:spPr>
      </p:pic>
      <p:sp>
        <p:nvSpPr>
          <p:cNvPr id="236" name="Google Shape;236;p28"/>
          <p:cNvSpPr txBox="1"/>
          <p:nvPr/>
        </p:nvSpPr>
        <p:spPr>
          <a:xfrm>
            <a:off x="234925" y="295025"/>
            <a:ext cx="3707400" cy="9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500">
                <a:latin typeface="Comfortaa"/>
                <a:ea typeface="Comfortaa"/>
                <a:cs typeface="Comfortaa"/>
                <a:sym typeface="Comfortaa"/>
              </a:rPr>
              <a:t>ReVital</a:t>
            </a:r>
            <a:endParaRPr sz="6500"/>
          </a:p>
        </p:txBody>
      </p:sp>
      <p:pic>
        <p:nvPicPr>
          <p:cNvPr id="237" name="Google Shape;237;p28"/>
          <p:cNvPicPr preferRelativeResize="0"/>
          <p:nvPr/>
        </p:nvPicPr>
        <p:blipFill>
          <a:blip r:embed="rId5">
            <a:alphaModFix/>
          </a:blip>
          <a:stretch>
            <a:fillRect/>
          </a:stretch>
        </p:blipFill>
        <p:spPr>
          <a:xfrm>
            <a:off x="7230050" y="920525"/>
            <a:ext cx="1499150" cy="3330601"/>
          </a:xfrm>
          <a:prstGeom prst="rect">
            <a:avLst/>
          </a:prstGeom>
          <a:noFill/>
          <a:ln>
            <a:noFill/>
          </a:ln>
        </p:spPr>
      </p:pic>
      <p:pic>
        <p:nvPicPr>
          <p:cNvPr id="238" name="Google Shape;238;p28"/>
          <p:cNvPicPr preferRelativeResize="0"/>
          <p:nvPr/>
        </p:nvPicPr>
        <p:blipFill>
          <a:blip r:embed="rId6">
            <a:alphaModFix/>
          </a:blip>
          <a:stretch>
            <a:fillRect/>
          </a:stretch>
        </p:blipFill>
        <p:spPr>
          <a:xfrm>
            <a:off x="4914829" y="948675"/>
            <a:ext cx="1525147" cy="3302451"/>
          </a:xfrm>
          <a:prstGeom prst="rect">
            <a:avLst/>
          </a:prstGeom>
          <a:noFill/>
          <a:ln>
            <a:noFill/>
          </a:ln>
        </p:spPr>
      </p:pic>
      <p:sp>
        <p:nvSpPr>
          <p:cNvPr id="239" name="Google Shape;239;p28"/>
          <p:cNvSpPr txBox="1"/>
          <p:nvPr/>
        </p:nvSpPr>
        <p:spPr>
          <a:xfrm>
            <a:off x="5001575" y="4375100"/>
            <a:ext cx="1525200" cy="23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5818E"/>
                </a:solidFill>
                <a:latin typeface="Pacifico"/>
                <a:ea typeface="Pacifico"/>
                <a:cs typeface="Pacifico"/>
                <a:sym typeface="Pacifico"/>
              </a:rPr>
              <a:t>Calculator</a:t>
            </a:r>
            <a:endParaRPr sz="1800">
              <a:solidFill>
                <a:srgbClr val="45818E"/>
              </a:solidFill>
              <a:latin typeface="Pacifico"/>
              <a:ea typeface="Pacifico"/>
              <a:cs typeface="Pacifico"/>
              <a:sym typeface="Pacifico"/>
            </a:endParaRPr>
          </a:p>
        </p:txBody>
      </p:sp>
      <p:sp>
        <p:nvSpPr>
          <p:cNvPr id="240" name="Google Shape;240;p28"/>
          <p:cNvSpPr txBox="1"/>
          <p:nvPr/>
        </p:nvSpPr>
        <p:spPr>
          <a:xfrm>
            <a:off x="7217025" y="4375100"/>
            <a:ext cx="1525200" cy="23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5818E"/>
                </a:solidFill>
                <a:latin typeface="Pacifico"/>
                <a:ea typeface="Pacifico"/>
                <a:cs typeface="Pacifico"/>
                <a:sym typeface="Pacifico"/>
              </a:rPr>
              <a:t>       Plan</a:t>
            </a:r>
            <a:endParaRPr sz="1800">
              <a:solidFill>
                <a:srgbClr val="45818E"/>
              </a:solidFill>
              <a:latin typeface="Pacifico"/>
              <a:ea typeface="Pacifico"/>
              <a:cs typeface="Pacifico"/>
              <a:sym typeface="Pacific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Google Shape;245;p29" title="Revital Demo - Final.mov">
            <a:hlinkClick r:id="rId3"/>
          </p:cNvPr>
          <p:cNvPicPr preferRelativeResize="0"/>
          <p:nvPr/>
        </p:nvPicPr>
        <p:blipFill>
          <a:blip r:embed="rId4">
            <a:alphaModFix/>
          </a:blip>
          <a:stretch>
            <a:fillRect/>
          </a:stretch>
        </p:blipFill>
        <p:spPr>
          <a:xfrm>
            <a:off x="2940763" y="260962"/>
            <a:ext cx="2599625" cy="4621574"/>
          </a:xfrm>
          <a:prstGeom prst="rect">
            <a:avLst/>
          </a:prstGeom>
          <a:noFill/>
          <a:ln>
            <a:noFill/>
          </a:ln>
        </p:spPr>
      </p:pic>
      <p:sp>
        <p:nvSpPr>
          <p:cNvPr id="246" name="Google Shape;246;p29"/>
          <p:cNvSpPr/>
          <p:nvPr/>
        </p:nvSpPr>
        <p:spPr>
          <a:xfrm>
            <a:off x="1317350" y="38750"/>
            <a:ext cx="1830600" cy="5104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9"/>
          <p:cNvSpPr txBox="1">
            <a:spLocks noGrp="1"/>
          </p:cNvSpPr>
          <p:nvPr>
            <p:ph type="title" idx="4294967295"/>
          </p:nvPr>
        </p:nvSpPr>
        <p:spPr>
          <a:xfrm>
            <a:off x="311700" y="375100"/>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solidFill>
                  <a:srgbClr val="0F618E"/>
                </a:solidFill>
                <a:uFill>
                  <a:noFill/>
                </a:uFill>
                <a:latin typeface="Comfortaa"/>
                <a:ea typeface="Comfortaa"/>
                <a:cs typeface="Comfortaa"/>
                <a:sym typeface="Comfortaa"/>
                <a:hlinkClick r:id="rId5"/>
              </a:rPr>
              <a:t>Demo</a:t>
            </a:r>
            <a:endParaRPr sz="4000">
              <a:solidFill>
                <a:srgbClr val="0F618E"/>
              </a:solidFill>
              <a:latin typeface="Comfortaa"/>
              <a:ea typeface="Comfortaa"/>
              <a:cs typeface="Comfortaa"/>
              <a:sym typeface="Comfortaa"/>
            </a:endParaRPr>
          </a:p>
        </p:txBody>
      </p:sp>
      <p:sp>
        <p:nvSpPr>
          <p:cNvPr id="248" name="Google Shape;248;p29"/>
          <p:cNvSpPr/>
          <p:nvPr/>
        </p:nvSpPr>
        <p:spPr>
          <a:xfrm>
            <a:off x="5333200" y="19350"/>
            <a:ext cx="1830600" cy="5104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9" name="Google Shape;249;p29"/>
          <p:cNvPicPr preferRelativeResize="0"/>
          <p:nvPr/>
        </p:nvPicPr>
        <p:blipFill>
          <a:blip r:embed="rId6">
            <a:alphaModFix/>
          </a:blip>
          <a:stretch>
            <a:fillRect/>
          </a:stretch>
        </p:blipFill>
        <p:spPr>
          <a:xfrm>
            <a:off x="3015932" y="0"/>
            <a:ext cx="2449293" cy="51434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254" name="Google Shape;254;p30"/>
          <p:cNvPicPr preferRelativeResize="0"/>
          <p:nvPr/>
        </p:nvPicPr>
        <p:blipFill>
          <a:blip r:embed="rId3">
            <a:alphaModFix amt="36000"/>
          </a:blip>
          <a:stretch>
            <a:fillRect/>
          </a:stretch>
        </p:blipFill>
        <p:spPr>
          <a:xfrm rot="10800000">
            <a:off x="0" y="1492800"/>
            <a:ext cx="9144000" cy="3650700"/>
          </a:xfrm>
          <a:prstGeom prst="rect">
            <a:avLst/>
          </a:prstGeom>
          <a:noFill/>
          <a:ln>
            <a:noFill/>
          </a:ln>
        </p:spPr>
      </p:pic>
      <p:sp>
        <p:nvSpPr>
          <p:cNvPr id="255" name="Google Shape;255;p30"/>
          <p:cNvSpPr txBox="1">
            <a:spLocks noGrp="1"/>
          </p:cNvSpPr>
          <p:nvPr>
            <p:ph type="title"/>
          </p:nvPr>
        </p:nvSpPr>
        <p:spPr>
          <a:xfrm>
            <a:off x="311700" y="382150"/>
            <a:ext cx="8520600" cy="623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a:solidFill>
                  <a:srgbClr val="FFFFFF"/>
                </a:solidFill>
                <a:latin typeface="Comfortaa"/>
                <a:ea typeface="Comfortaa"/>
                <a:cs typeface="Comfortaa"/>
                <a:sym typeface="Comfortaa"/>
              </a:rPr>
              <a:t>Design Process</a:t>
            </a:r>
            <a:endParaRPr sz="4000">
              <a:solidFill>
                <a:srgbClr val="FFFFFF"/>
              </a:solidFill>
              <a:latin typeface="Comfortaa"/>
              <a:ea typeface="Comfortaa"/>
              <a:cs typeface="Comfortaa"/>
              <a:sym typeface="Comfortaa"/>
            </a:endParaRPr>
          </a:p>
        </p:txBody>
      </p:sp>
      <p:sp>
        <p:nvSpPr>
          <p:cNvPr id="256" name="Google Shape;256;p30"/>
          <p:cNvSpPr txBox="1">
            <a:spLocks noGrp="1"/>
          </p:cNvSpPr>
          <p:nvPr>
            <p:ph type="body" idx="1"/>
          </p:nvPr>
        </p:nvSpPr>
        <p:spPr>
          <a:xfrm>
            <a:off x="677638" y="2437550"/>
            <a:ext cx="1882800" cy="490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a:solidFill>
                  <a:srgbClr val="000000"/>
                </a:solidFill>
                <a:latin typeface="Comfortaa"/>
                <a:ea typeface="Comfortaa"/>
                <a:cs typeface="Comfortaa"/>
                <a:sym typeface="Comfortaa"/>
              </a:rPr>
              <a:t>Storyboarding</a:t>
            </a:r>
            <a:endParaRPr sz="1400"/>
          </a:p>
        </p:txBody>
      </p:sp>
      <p:pic>
        <p:nvPicPr>
          <p:cNvPr id="257" name="Google Shape;257;p30"/>
          <p:cNvPicPr preferRelativeResize="0"/>
          <p:nvPr/>
        </p:nvPicPr>
        <p:blipFill>
          <a:blip r:embed="rId4">
            <a:alphaModFix/>
          </a:blip>
          <a:stretch>
            <a:fillRect/>
          </a:stretch>
        </p:blipFill>
        <p:spPr>
          <a:xfrm>
            <a:off x="4147165" y="1477988"/>
            <a:ext cx="849676" cy="849633"/>
          </a:xfrm>
          <a:prstGeom prst="rect">
            <a:avLst/>
          </a:prstGeom>
          <a:noFill/>
          <a:ln>
            <a:noFill/>
          </a:ln>
        </p:spPr>
      </p:pic>
      <p:pic>
        <p:nvPicPr>
          <p:cNvPr id="258" name="Google Shape;258;p30"/>
          <p:cNvPicPr preferRelativeResize="0"/>
          <p:nvPr/>
        </p:nvPicPr>
        <p:blipFill>
          <a:blip r:embed="rId5">
            <a:alphaModFix/>
          </a:blip>
          <a:stretch>
            <a:fillRect/>
          </a:stretch>
        </p:blipFill>
        <p:spPr>
          <a:xfrm>
            <a:off x="7102000" y="1468863"/>
            <a:ext cx="849676" cy="849695"/>
          </a:xfrm>
          <a:prstGeom prst="rect">
            <a:avLst/>
          </a:prstGeom>
          <a:noFill/>
          <a:ln>
            <a:noFill/>
          </a:ln>
        </p:spPr>
      </p:pic>
      <p:pic>
        <p:nvPicPr>
          <p:cNvPr id="259" name="Google Shape;259;p30"/>
          <p:cNvPicPr preferRelativeResize="0"/>
          <p:nvPr/>
        </p:nvPicPr>
        <p:blipFill>
          <a:blip r:embed="rId6">
            <a:alphaModFix/>
          </a:blip>
          <a:stretch>
            <a:fillRect/>
          </a:stretch>
        </p:blipFill>
        <p:spPr>
          <a:xfrm>
            <a:off x="1194200" y="1492763"/>
            <a:ext cx="849676" cy="849701"/>
          </a:xfrm>
          <a:prstGeom prst="rect">
            <a:avLst/>
          </a:prstGeom>
          <a:noFill/>
          <a:ln>
            <a:noFill/>
          </a:ln>
        </p:spPr>
      </p:pic>
      <p:sp>
        <p:nvSpPr>
          <p:cNvPr id="260" name="Google Shape;260;p30"/>
          <p:cNvSpPr txBox="1">
            <a:spLocks noGrp="1"/>
          </p:cNvSpPr>
          <p:nvPr>
            <p:ph type="body" idx="1"/>
          </p:nvPr>
        </p:nvSpPr>
        <p:spPr>
          <a:xfrm>
            <a:off x="3428563" y="2437550"/>
            <a:ext cx="2286900" cy="49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700">
                <a:solidFill>
                  <a:srgbClr val="000000"/>
                </a:solidFill>
                <a:latin typeface="Comfortaa"/>
                <a:ea typeface="Comfortaa"/>
                <a:cs typeface="Comfortaa"/>
                <a:sym typeface="Comfortaa"/>
              </a:rPr>
              <a:t>Prototyping</a:t>
            </a:r>
            <a:endParaRPr sz="1700">
              <a:solidFill>
                <a:srgbClr val="000000"/>
              </a:solidFill>
              <a:latin typeface="Comfortaa"/>
              <a:ea typeface="Comfortaa"/>
              <a:cs typeface="Comfortaa"/>
              <a:sym typeface="Comfortaa"/>
            </a:endParaRPr>
          </a:p>
          <a:p>
            <a:pPr marL="0" lvl="0" indent="0" algn="l" rtl="0">
              <a:spcBef>
                <a:spcPts val="1600"/>
              </a:spcBef>
              <a:spcAft>
                <a:spcPts val="0"/>
              </a:spcAft>
              <a:buNone/>
            </a:pPr>
            <a:endParaRPr sz="1400" b="1"/>
          </a:p>
        </p:txBody>
      </p:sp>
      <p:sp>
        <p:nvSpPr>
          <p:cNvPr id="261" name="Google Shape;261;p30"/>
          <p:cNvSpPr txBox="1">
            <a:spLocks noGrp="1"/>
          </p:cNvSpPr>
          <p:nvPr>
            <p:ph type="body" idx="1"/>
          </p:nvPr>
        </p:nvSpPr>
        <p:spPr>
          <a:xfrm>
            <a:off x="6583588" y="2437550"/>
            <a:ext cx="2003400" cy="49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700">
                <a:solidFill>
                  <a:srgbClr val="000000"/>
                </a:solidFill>
                <a:latin typeface="Comfortaa"/>
                <a:ea typeface="Comfortaa"/>
                <a:cs typeface="Comfortaa"/>
                <a:sym typeface="Comfortaa"/>
              </a:rPr>
              <a:t>User Testing</a:t>
            </a:r>
            <a:endParaRPr sz="1700">
              <a:solidFill>
                <a:srgbClr val="000000"/>
              </a:solidFill>
              <a:latin typeface="Comfortaa"/>
              <a:ea typeface="Comfortaa"/>
              <a:cs typeface="Comfortaa"/>
              <a:sym typeface="Comfortaa"/>
            </a:endParaRPr>
          </a:p>
          <a:p>
            <a:pPr marL="0" lvl="0" indent="0" algn="l" rtl="0">
              <a:spcBef>
                <a:spcPts val="1600"/>
              </a:spcBef>
              <a:spcAft>
                <a:spcPts val="0"/>
              </a:spcAft>
              <a:buClr>
                <a:schemeClr val="dk1"/>
              </a:buClr>
              <a:buSzPts val="1100"/>
              <a:buFont typeface="Arial"/>
              <a:buNone/>
            </a:pPr>
            <a:endParaRPr sz="1400" b="1"/>
          </a:p>
          <a:p>
            <a:pPr marL="0" lvl="0" indent="0" algn="l" rtl="0">
              <a:spcBef>
                <a:spcPts val="1600"/>
              </a:spcBef>
              <a:spcAft>
                <a:spcPts val="1600"/>
              </a:spcAft>
              <a:buNone/>
            </a:pPr>
            <a:endParaRPr sz="1400"/>
          </a:p>
        </p:txBody>
      </p:sp>
      <p:pic>
        <p:nvPicPr>
          <p:cNvPr id="262" name="Google Shape;262;p30"/>
          <p:cNvPicPr preferRelativeResize="0"/>
          <p:nvPr/>
        </p:nvPicPr>
        <p:blipFill>
          <a:blip r:embed="rId7">
            <a:alphaModFix/>
          </a:blip>
          <a:stretch>
            <a:fillRect/>
          </a:stretch>
        </p:blipFill>
        <p:spPr>
          <a:xfrm rot="5400000">
            <a:off x="5675800" y="1520087"/>
            <a:ext cx="747250" cy="747250"/>
          </a:xfrm>
          <a:prstGeom prst="rect">
            <a:avLst/>
          </a:prstGeom>
          <a:noFill/>
          <a:ln>
            <a:noFill/>
          </a:ln>
        </p:spPr>
      </p:pic>
      <p:pic>
        <p:nvPicPr>
          <p:cNvPr id="263" name="Google Shape;263;p30"/>
          <p:cNvPicPr preferRelativeResize="0"/>
          <p:nvPr/>
        </p:nvPicPr>
        <p:blipFill rotWithShape="1">
          <a:blip r:embed="rId8">
            <a:alphaModFix/>
          </a:blip>
          <a:srcRect t="5517"/>
          <a:stretch/>
        </p:blipFill>
        <p:spPr>
          <a:xfrm rot="-5400000">
            <a:off x="2701148" y="1530113"/>
            <a:ext cx="788774" cy="745375"/>
          </a:xfrm>
          <a:prstGeom prst="rect">
            <a:avLst/>
          </a:prstGeom>
          <a:noFill/>
          <a:ln>
            <a:noFill/>
          </a:ln>
        </p:spPr>
      </p:pic>
      <p:pic>
        <p:nvPicPr>
          <p:cNvPr id="264" name="Google Shape;264;p30"/>
          <p:cNvPicPr preferRelativeResize="0"/>
          <p:nvPr/>
        </p:nvPicPr>
        <p:blipFill rotWithShape="1">
          <a:blip r:embed="rId8">
            <a:alphaModFix/>
          </a:blip>
          <a:srcRect t="5517"/>
          <a:stretch/>
        </p:blipFill>
        <p:spPr>
          <a:xfrm rot="-13">
            <a:off x="4396626" y="3594376"/>
            <a:ext cx="350749" cy="331448"/>
          </a:xfrm>
          <a:prstGeom prst="rect">
            <a:avLst/>
          </a:prstGeom>
          <a:noFill/>
          <a:ln>
            <a:noFill/>
          </a:ln>
        </p:spPr>
      </p:pic>
      <p:sp>
        <p:nvSpPr>
          <p:cNvPr id="265" name="Google Shape;265;p30"/>
          <p:cNvSpPr txBox="1"/>
          <p:nvPr/>
        </p:nvSpPr>
        <p:spPr>
          <a:xfrm>
            <a:off x="3468225" y="3914175"/>
            <a:ext cx="2439300" cy="7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Roboto"/>
                <a:ea typeface="Roboto"/>
                <a:cs typeface="Roboto"/>
                <a:sym typeface="Roboto"/>
              </a:rPr>
              <a:t>- Calculator: </a:t>
            </a:r>
            <a:r>
              <a:rPr lang="en" b="1">
                <a:solidFill>
                  <a:schemeClr val="dk2"/>
                </a:solidFill>
                <a:latin typeface="Roboto"/>
                <a:ea typeface="Roboto"/>
                <a:cs typeface="Roboto"/>
                <a:sym typeface="Roboto"/>
              </a:rPr>
              <a:t>simple </a:t>
            </a:r>
            <a:r>
              <a:rPr lang="en">
                <a:solidFill>
                  <a:schemeClr val="dk2"/>
                </a:solidFill>
                <a:latin typeface="Roboto"/>
                <a:ea typeface="Roboto"/>
                <a:cs typeface="Roboto"/>
                <a:sym typeface="Roboto"/>
              </a:rPr>
              <a:t>prediction</a:t>
            </a:r>
            <a:r>
              <a:rPr lang="en" b="1">
                <a:solidFill>
                  <a:schemeClr val="dk2"/>
                </a:solidFill>
                <a:latin typeface="Roboto"/>
                <a:ea typeface="Roboto"/>
                <a:cs typeface="Roboto"/>
                <a:sym typeface="Roboto"/>
              </a:rPr>
              <a:t> </a:t>
            </a:r>
            <a:r>
              <a:rPr lang="en">
                <a:solidFill>
                  <a:schemeClr val="dk2"/>
                </a:solidFill>
                <a:latin typeface="Roboto"/>
                <a:ea typeface="Roboto"/>
                <a:cs typeface="Roboto"/>
                <a:sym typeface="Roboto"/>
              </a:rPr>
              <a:t>for </a:t>
            </a:r>
            <a:r>
              <a:rPr lang="en" b="1">
                <a:solidFill>
                  <a:schemeClr val="dk2"/>
                </a:solidFill>
                <a:latin typeface="Roboto"/>
                <a:ea typeface="Roboto"/>
                <a:cs typeface="Roboto"/>
                <a:sym typeface="Roboto"/>
              </a:rPr>
              <a:t>user</a:t>
            </a:r>
            <a:r>
              <a:rPr lang="en">
                <a:solidFill>
                  <a:schemeClr val="dk2"/>
                </a:solidFill>
                <a:latin typeface="Roboto"/>
                <a:ea typeface="Roboto"/>
                <a:cs typeface="Roboto"/>
                <a:sym typeface="Roboto"/>
              </a:rPr>
              <a:t>-generated plan</a:t>
            </a:r>
            <a:endParaRPr>
              <a:solidFill>
                <a:schemeClr val="dk2"/>
              </a:solidFill>
              <a:latin typeface="Roboto"/>
              <a:ea typeface="Roboto"/>
              <a:cs typeface="Roboto"/>
              <a:sym typeface="Roboto"/>
            </a:endParaRPr>
          </a:p>
          <a:p>
            <a:pPr marL="0" lvl="0" indent="0" algn="l" rtl="0">
              <a:spcBef>
                <a:spcPts val="0"/>
              </a:spcBef>
              <a:spcAft>
                <a:spcPts val="0"/>
              </a:spcAft>
              <a:buNone/>
            </a:pPr>
            <a:r>
              <a:rPr lang="en">
                <a:solidFill>
                  <a:schemeClr val="dk2"/>
                </a:solidFill>
                <a:latin typeface="Roboto"/>
                <a:ea typeface="Roboto"/>
                <a:cs typeface="Roboto"/>
                <a:sym typeface="Roboto"/>
              </a:rPr>
              <a:t>- Planning: </a:t>
            </a:r>
            <a:r>
              <a:rPr lang="en" b="1">
                <a:solidFill>
                  <a:schemeClr val="dk2"/>
                </a:solidFill>
                <a:latin typeface="Roboto"/>
                <a:ea typeface="Roboto"/>
                <a:cs typeface="Roboto"/>
                <a:sym typeface="Roboto"/>
              </a:rPr>
              <a:t>Detailed </a:t>
            </a:r>
            <a:r>
              <a:rPr lang="en">
                <a:solidFill>
                  <a:schemeClr val="dk2"/>
                </a:solidFill>
                <a:latin typeface="Roboto"/>
                <a:ea typeface="Roboto"/>
                <a:cs typeface="Roboto"/>
                <a:sym typeface="Roboto"/>
              </a:rPr>
              <a:t>timeline</a:t>
            </a:r>
            <a:r>
              <a:rPr lang="en">
                <a:solidFill>
                  <a:srgbClr val="EFEFEF"/>
                </a:solidFill>
                <a:latin typeface="Roboto"/>
                <a:ea typeface="Roboto"/>
                <a:cs typeface="Roboto"/>
                <a:sym typeface="Roboto"/>
              </a:rPr>
              <a:t> </a:t>
            </a:r>
            <a:r>
              <a:rPr lang="en">
                <a:solidFill>
                  <a:schemeClr val="dk2"/>
                </a:solidFill>
                <a:latin typeface="Roboto"/>
                <a:ea typeface="Roboto"/>
                <a:cs typeface="Roboto"/>
                <a:sym typeface="Roboto"/>
              </a:rPr>
              <a:t>for</a:t>
            </a:r>
            <a:r>
              <a:rPr lang="en" b="1">
                <a:solidFill>
                  <a:schemeClr val="dk2"/>
                </a:solidFill>
                <a:latin typeface="Roboto"/>
                <a:ea typeface="Roboto"/>
                <a:cs typeface="Roboto"/>
                <a:sym typeface="Roboto"/>
              </a:rPr>
              <a:t> app</a:t>
            </a:r>
            <a:r>
              <a:rPr lang="en">
                <a:solidFill>
                  <a:schemeClr val="dk2"/>
                </a:solidFill>
                <a:latin typeface="Roboto"/>
                <a:ea typeface="Roboto"/>
                <a:cs typeface="Roboto"/>
                <a:sym typeface="Roboto"/>
              </a:rPr>
              <a:t>-generated plan</a:t>
            </a:r>
            <a:endParaRPr>
              <a:solidFill>
                <a:schemeClr val="dk2"/>
              </a:solidFill>
              <a:latin typeface="Roboto"/>
              <a:ea typeface="Roboto"/>
              <a:cs typeface="Roboto"/>
              <a:sym typeface="Roboto"/>
            </a:endParaRPr>
          </a:p>
        </p:txBody>
      </p:sp>
      <p:sp>
        <p:nvSpPr>
          <p:cNvPr id="266" name="Google Shape;266;p30"/>
          <p:cNvSpPr txBox="1"/>
          <p:nvPr/>
        </p:nvSpPr>
        <p:spPr>
          <a:xfrm>
            <a:off x="6719950" y="3914175"/>
            <a:ext cx="2003400" cy="114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solidFill>
                  <a:schemeClr val="dk2"/>
                </a:solidFill>
              </a:rPr>
              <a:t>Evaluate cognitive performance through gamification to </a:t>
            </a:r>
            <a:r>
              <a:rPr lang="en" b="1">
                <a:solidFill>
                  <a:schemeClr val="dk2"/>
                </a:solidFill>
              </a:rPr>
              <a:t>enhance prediction</a:t>
            </a:r>
            <a:r>
              <a:rPr lang="en">
                <a:solidFill>
                  <a:schemeClr val="dk2"/>
                </a:solidFill>
              </a:rPr>
              <a:t> </a:t>
            </a:r>
            <a:endParaRPr>
              <a:solidFill>
                <a:schemeClr val="dk2"/>
              </a:solidFill>
              <a:latin typeface="Roboto"/>
              <a:ea typeface="Roboto"/>
              <a:cs typeface="Roboto"/>
              <a:sym typeface="Roboto"/>
            </a:endParaRPr>
          </a:p>
        </p:txBody>
      </p:sp>
      <p:sp>
        <p:nvSpPr>
          <p:cNvPr id="267" name="Google Shape;267;p30"/>
          <p:cNvSpPr txBox="1"/>
          <p:nvPr/>
        </p:nvSpPr>
        <p:spPr>
          <a:xfrm>
            <a:off x="617325" y="2772488"/>
            <a:ext cx="2003400" cy="7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Roboto"/>
                <a:ea typeface="Roboto"/>
                <a:cs typeface="Roboto"/>
                <a:sym typeface="Roboto"/>
              </a:rPr>
              <a:t>Real-life scenarios when people </a:t>
            </a:r>
            <a:r>
              <a:rPr lang="en" b="1">
                <a:solidFill>
                  <a:schemeClr val="dk2"/>
                </a:solidFill>
                <a:latin typeface="Roboto"/>
                <a:ea typeface="Roboto"/>
                <a:cs typeface="Roboto"/>
                <a:sym typeface="Roboto"/>
              </a:rPr>
              <a:t>couldn’t stick to the plan</a:t>
            </a:r>
            <a:endParaRPr b="1">
              <a:solidFill>
                <a:schemeClr val="dk2"/>
              </a:solidFill>
              <a:latin typeface="Roboto"/>
              <a:ea typeface="Roboto"/>
              <a:cs typeface="Roboto"/>
              <a:sym typeface="Roboto"/>
            </a:endParaRPr>
          </a:p>
          <a:p>
            <a:pPr marL="0" lvl="0" indent="0" algn="l" rtl="0">
              <a:spcBef>
                <a:spcPts val="1600"/>
              </a:spcBef>
              <a:spcAft>
                <a:spcPts val="0"/>
              </a:spcAft>
              <a:buNone/>
            </a:pPr>
            <a:endParaRPr>
              <a:latin typeface="Roboto"/>
              <a:ea typeface="Roboto"/>
              <a:cs typeface="Roboto"/>
              <a:sym typeface="Roboto"/>
            </a:endParaRPr>
          </a:p>
        </p:txBody>
      </p:sp>
      <p:pic>
        <p:nvPicPr>
          <p:cNvPr id="268" name="Google Shape;268;p30"/>
          <p:cNvPicPr preferRelativeResize="0"/>
          <p:nvPr/>
        </p:nvPicPr>
        <p:blipFill rotWithShape="1">
          <a:blip r:embed="rId8">
            <a:alphaModFix/>
          </a:blip>
          <a:srcRect t="5517"/>
          <a:stretch/>
        </p:blipFill>
        <p:spPr>
          <a:xfrm rot="-13">
            <a:off x="1443667" y="3594375"/>
            <a:ext cx="350749" cy="331450"/>
          </a:xfrm>
          <a:prstGeom prst="rect">
            <a:avLst/>
          </a:prstGeom>
          <a:noFill/>
          <a:ln>
            <a:noFill/>
          </a:ln>
        </p:spPr>
      </p:pic>
      <p:sp>
        <p:nvSpPr>
          <p:cNvPr id="269" name="Google Shape;269;p30"/>
          <p:cNvSpPr txBox="1"/>
          <p:nvPr/>
        </p:nvSpPr>
        <p:spPr>
          <a:xfrm>
            <a:off x="677651" y="3914175"/>
            <a:ext cx="2099100" cy="7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2"/>
                </a:solidFill>
                <a:latin typeface="Roboto"/>
                <a:ea typeface="Roboto"/>
                <a:cs typeface="Roboto"/>
                <a:sym typeface="Roboto"/>
              </a:rPr>
              <a:t>User-specific</a:t>
            </a:r>
            <a:r>
              <a:rPr lang="en">
                <a:solidFill>
                  <a:schemeClr val="dk2"/>
                </a:solidFill>
                <a:latin typeface="Roboto"/>
                <a:ea typeface="Roboto"/>
                <a:cs typeface="Roboto"/>
                <a:sym typeface="Roboto"/>
              </a:rPr>
              <a:t> contents and </a:t>
            </a:r>
            <a:r>
              <a:rPr lang="en" b="1">
                <a:solidFill>
                  <a:schemeClr val="dk2"/>
                </a:solidFill>
                <a:latin typeface="Roboto"/>
                <a:ea typeface="Roboto"/>
                <a:cs typeface="Roboto"/>
                <a:sym typeface="Roboto"/>
              </a:rPr>
              <a:t>alternative</a:t>
            </a:r>
            <a:r>
              <a:rPr lang="en">
                <a:solidFill>
                  <a:schemeClr val="dk2"/>
                </a:solidFill>
                <a:latin typeface="Roboto"/>
                <a:ea typeface="Roboto"/>
                <a:cs typeface="Roboto"/>
                <a:sym typeface="Roboto"/>
              </a:rPr>
              <a:t> plans. </a:t>
            </a:r>
            <a:endParaRPr b="1">
              <a:solidFill>
                <a:schemeClr val="dk2"/>
              </a:solidFill>
              <a:latin typeface="Roboto"/>
              <a:ea typeface="Roboto"/>
              <a:cs typeface="Roboto"/>
              <a:sym typeface="Roboto"/>
            </a:endParaRPr>
          </a:p>
        </p:txBody>
      </p:sp>
      <p:sp>
        <p:nvSpPr>
          <p:cNvPr id="270" name="Google Shape;270;p30"/>
          <p:cNvSpPr txBox="1"/>
          <p:nvPr/>
        </p:nvSpPr>
        <p:spPr>
          <a:xfrm>
            <a:off x="6719938" y="2781575"/>
            <a:ext cx="1730700" cy="570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solidFill>
                  <a:schemeClr val="dk2"/>
                </a:solidFill>
              </a:rPr>
              <a:t>Energy level is </a:t>
            </a:r>
            <a:r>
              <a:rPr lang="en" b="1">
                <a:solidFill>
                  <a:schemeClr val="dk2"/>
                </a:solidFill>
              </a:rPr>
              <a:t>subjective</a:t>
            </a:r>
            <a:endParaRPr>
              <a:latin typeface="Roboto"/>
              <a:ea typeface="Roboto"/>
              <a:cs typeface="Roboto"/>
              <a:sym typeface="Roboto"/>
            </a:endParaRPr>
          </a:p>
        </p:txBody>
      </p:sp>
      <p:pic>
        <p:nvPicPr>
          <p:cNvPr id="271" name="Google Shape;271;p30"/>
          <p:cNvPicPr preferRelativeResize="0"/>
          <p:nvPr/>
        </p:nvPicPr>
        <p:blipFill rotWithShape="1">
          <a:blip r:embed="rId8">
            <a:alphaModFix/>
          </a:blip>
          <a:srcRect t="5517"/>
          <a:stretch/>
        </p:blipFill>
        <p:spPr>
          <a:xfrm rot="-13">
            <a:off x="7409926" y="3594376"/>
            <a:ext cx="350749" cy="331448"/>
          </a:xfrm>
          <a:prstGeom prst="rect">
            <a:avLst/>
          </a:prstGeom>
          <a:noFill/>
          <a:ln>
            <a:noFill/>
          </a:ln>
        </p:spPr>
      </p:pic>
      <p:sp>
        <p:nvSpPr>
          <p:cNvPr id="272" name="Google Shape;272;p30"/>
          <p:cNvSpPr txBox="1"/>
          <p:nvPr/>
        </p:nvSpPr>
        <p:spPr>
          <a:xfrm>
            <a:off x="3600463" y="2747238"/>
            <a:ext cx="2003400" cy="7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Roboto"/>
                <a:ea typeface="Roboto"/>
                <a:cs typeface="Roboto"/>
                <a:sym typeface="Roboto"/>
              </a:rPr>
              <a:t>Calculator : supporting algorithm</a:t>
            </a:r>
            <a:r>
              <a:rPr lang="en" b="1">
                <a:solidFill>
                  <a:schemeClr val="dk2"/>
                </a:solidFill>
                <a:latin typeface="Roboto"/>
                <a:ea typeface="Roboto"/>
                <a:cs typeface="Roboto"/>
                <a:sym typeface="Roboto"/>
              </a:rPr>
              <a:t> vs </a:t>
            </a:r>
            <a:r>
              <a:rPr lang="en">
                <a:solidFill>
                  <a:schemeClr val="dk2"/>
                </a:solidFill>
                <a:latin typeface="Roboto"/>
                <a:ea typeface="Roboto"/>
                <a:cs typeface="Roboto"/>
                <a:sym typeface="Roboto"/>
              </a:rPr>
              <a:t>independent function</a:t>
            </a:r>
            <a:endParaRPr b="1">
              <a:solidFill>
                <a:schemeClr val="dk2"/>
              </a:solidFill>
              <a:latin typeface="Roboto"/>
              <a:ea typeface="Roboto"/>
              <a:cs typeface="Roboto"/>
              <a:sym typeface="Roboto"/>
            </a:endParaRPr>
          </a:p>
          <a:p>
            <a:pPr marL="0" lvl="0" indent="0" algn="l" rtl="0">
              <a:spcBef>
                <a:spcPts val="1600"/>
              </a:spcBef>
              <a:spcAft>
                <a:spcPts val="0"/>
              </a:spcAft>
              <a:buNone/>
            </a:pPr>
            <a:endParaRPr>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1"/>
          <p:cNvSpPr txBox="1">
            <a:spLocks noGrp="1"/>
          </p:cNvSpPr>
          <p:nvPr>
            <p:ph type="title"/>
          </p:nvPr>
        </p:nvSpPr>
        <p:spPr>
          <a:xfrm>
            <a:off x="311700" y="375100"/>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latin typeface="Comfortaa"/>
                <a:ea typeface="Comfortaa"/>
                <a:cs typeface="Comfortaa"/>
                <a:sym typeface="Comfortaa"/>
              </a:rPr>
              <a:t>Ad</a:t>
            </a:r>
            <a:endParaRPr sz="4000">
              <a:latin typeface="Comfortaa"/>
              <a:ea typeface="Comfortaa"/>
              <a:cs typeface="Comfortaa"/>
              <a:sym typeface="Comfortaa"/>
            </a:endParaRPr>
          </a:p>
        </p:txBody>
      </p:sp>
      <p:pic>
        <p:nvPicPr>
          <p:cNvPr id="278" name="Google Shape;278;p31"/>
          <p:cNvPicPr preferRelativeResize="0"/>
          <p:nvPr/>
        </p:nvPicPr>
        <p:blipFill>
          <a:blip r:embed="rId3">
            <a:alphaModFix amt="36000"/>
          </a:blip>
          <a:stretch>
            <a:fillRect/>
          </a:stretch>
        </p:blipFill>
        <p:spPr>
          <a:xfrm rot="10800000">
            <a:off x="0" y="1492800"/>
            <a:ext cx="9144000" cy="3650700"/>
          </a:xfrm>
          <a:prstGeom prst="rect">
            <a:avLst/>
          </a:prstGeom>
          <a:noFill/>
          <a:ln>
            <a:noFill/>
          </a:ln>
        </p:spPr>
      </p:pic>
      <p:sp>
        <p:nvSpPr>
          <p:cNvPr id="279" name="Google Shape;279;p31"/>
          <p:cNvSpPr txBox="1"/>
          <p:nvPr/>
        </p:nvSpPr>
        <p:spPr>
          <a:xfrm>
            <a:off x="2412625" y="3966775"/>
            <a:ext cx="2597700" cy="45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Helen whats your role?</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pic>
        <p:nvPicPr>
          <p:cNvPr id="280" name="Google Shape;280;p31" title="Advertisment.mp4">
            <a:hlinkClick r:id="rId4"/>
          </p:cNvPr>
          <p:cNvPicPr preferRelativeResize="0"/>
          <p:nvPr/>
        </p:nvPicPr>
        <p:blipFill>
          <a:blip r:embed="rId5">
            <a:alphaModFix/>
          </a:blip>
          <a:stretch>
            <a:fillRect/>
          </a:stretch>
        </p:blipFill>
        <p:spPr>
          <a:xfrm>
            <a:off x="1326938" y="1408950"/>
            <a:ext cx="6490133" cy="3650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73" name="Google Shape;73;p14"/>
          <p:cNvPicPr preferRelativeResize="0"/>
          <p:nvPr/>
        </p:nvPicPr>
        <p:blipFill>
          <a:blip r:embed="rId3">
            <a:alphaModFix amt="36000"/>
          </a:blip>
          <a:stretch>
            <a:fillRect/>
          </a:stretch>
        </p:blipFill>
        <p:spPr>
          <a:xfrm rot="10800000">
            <a:off x="0" y="1496550"/>
            <a:ext cx="9144000" cy="3650700"/>
          </a:xfrm>
          <a:prstGeom prst="rect">
            <a:avLst/>
          </a:prstGeom>
          <a:noFill/>
          <a:ln>
            <a:noFill/>
          </a:ln>
        </p:spPr>
      </p:pic>
      <p:sp>
        <p:nvSpPr>
          <p:cNvPr id="74" name="Google Shape;74;p14"/>
          <p:cNvSpPr txBox="1">
            <a:spLocks noGrp="1"/>
          </p:cNvSpPr>
          <p:nvPr>
            <p:ph type="title"/>
          </p:nvPr>
        </p:nvSpPr>
        <p:spPr>
          <a:xfrm>
            <a:off x="311700" y="431050"/>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latin typeface="Comfortaa"/>
                <a:ea typeface="Comfortaa"/>
                <a:cs typeface="Comfortaa"/>
                <a:sym typeface="Comfortaa"/>
              </a:rPr>
              <a:t>Sleepless Awakens </a:t>
            </a:r>
            <a:endParaRPr sz="4000">
              <a:latin typeface="Comfortaa"/>
              <a:ea typeface="Comfortaa"/>
              <a:cs typeface="Comfortaa"/>
              <a:sym typeface="Comfortaa"/>
            </a:endParaRPr>
          </a:p>
        </p:txBody>
      </p:sp>
      <p:sp>
        <p:nvSpPr>
          <p:cNvPr id="75" name="Google Shape;75;p14"/>
          <p:cNvSpPr txBox="1"/>
          <p:nvPr/>
        </p:nvSpPr>
        <p:spPr>
          <a:xfrm>
            <a:off x="311700" y="3113100"/>
            <a:ext cx="1200900" cy="41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mfortaa"/>
                <a:ea typeface="Comfortaa"/>
                <a:cs typeface="Comfortaa"/>
                <a:sym typeface="Comfortaa"/>
              </a:rPr>
              <a:t>David Bae</a:t>
            </a:r>
            <a:endParaRPr>
              <a:latin typeface="Comfortaa"/>
              <a:ea typeface="Comfortaa"/>
              <a:cs typeface="Comfortaa"/>
              <a:sym typeface="Comfortaa"/>
            </a:endParaRPr>
          </a:p>
        </p:txBody>
      </p:sp>
      <p:pic>
        <p:nvPicPr>
          <p:cNvPr id="76" name="Google Shape;76;p14"/>
          <p:cNvPicPr preferRelativeResize="0"/>
          <p:nvPr/>
        </p:nvPicPr>
        <p:blipFill rotWithShape="1">
          <a:blip r:embed="rId4">
            <a:alphaModFix/>
          </a:blip>
          <a:srcRect l="15144" t="19974" r="20522"/>
          <a:stretch/>
        </p:blipFill>
        <p:spPr>
          <a:xfrm>
            <a:off x="311725" y="1621803"/>
            <a:ext cx="1200774" cy="1491298"/>
          </a:xfrm>
          <a:prstGeom prst="rect">
            <a:avLst/>
          </a:prstGeom>
          <a:noFill/>
          <a:ln w="38100" cap="flat" cmpd="sng">
            <a:solidFill>
              <a:srgbClr val="000000"/>
            </a:solidFill>
            <a:prstDash val="solid"/>
            <a:round/>
            <a:headEnd type="none" w="sm" len="sm"/>
            <a:tailEnd type="none" w="sm" len="sm"/>
          </a:ln>
        </p:spPr>
      </p:pic>
      <p:sp>
        <p:nvSpPr>
          <p:cNvPr id="77" name="Google Shape;77;p14"/>
          <p:cNvSpPr txBox="1"/>
          <p:nvPr/>
        </p:nvSpPr>
        <p:spPr>
          <a:xfrm>
            <a:off x="7513603" y="3113100"/>
            <a:ext cx="1318800" cy="13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omfortaa"/>
              <a:ea typeface="Comfortaa"/>
              <a:cs typeface="Comfortaa"/>
              <a:sym typeface="Comfortaa"/>
            </a:endParaRPr>
          </a:p>
        </p:txBody>
      </p:sp>
      <p:pic>
        <p:nvPicPr>
          <p:cNvPr id="78" name="Google Shape;78;p14"/>
          <p:cNvPicPr preferRelativeResize="0"/>
          <p:nvPr/>
        </p:nvPicPr>
        <p:blipFill>
          <a:blip r:embed="rId5">
            <a:alphaModFix/>
          </a:blip>
          <a:stretch>
            <a:fillRect/>
          </a:stretch>
        </p:blipFill>
        <p:spPr>
          <a:xfrm>
            <a:off x="1854550" y="1621800"/>
            <a:ext cx="994177" cy="1491301"/>
          </a:xfrm>
          <a:prstGeom prst="rect">
            <a:avLst/>
          </a:prstGeom>
          <a:noFill/>
          <a:ln w="38100" cap="flat" cmpd="sng">
            <a:solidFill>
              <a:srgbClr val="000000"/>
            </a:solidFill>
            <a:prstDash val="solid"/>
            <a:round/>
            <a:headEnd type="none" w="sm" len="sm"/>
            <a:tailEnd type="none" w="sm" len="sm"/>
          </a:ln>
        </p:spPr>
      </p:pic>
      <p:sp>
        <p:nvSpPr>
          <p:cNvPr id="79" name="Google Shape;79;p14"/>
          <p:cNvSpPr txBox="1"/>
          <p:nvPr/>
        </p:nvSpPr>
        <p:spPr>
          <a:xfrm>
            <a:off x="1751188" y="3113100"/>
            <a:ext cx="1200900" cy="41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mfortaa"/>
                <a:ea typeface="Comfortaa"/>
                <a:cs typeface="Comfortaa"/>
                <a:sym typeface="Comfortaa"/>
              </a:rPr>
              <a:t>Ian Philipp</a:t>
            </a:r>
            <a:endParaRPr>
              <a:latin typeface="Comfortaa"/>
              <a:ea typeface="Comfortaa"/>
              <a:cs typeface="Comfortaa"/>
              <a:sym typeface="Comfortaa"/>
            </a:endParaRPr>
          </a:p>
        </p:txBody>
      </p:sp>
      <p:pic>
        <p:nvPicPr>
          <p:cNvPr id="80" name="Google Shape;80;p14"/>
          <p:cNvPicPr preferRelativeResize="0"/>
          <p:nvPr/>
        </p:nvPicPr>
        <p:blipFill rotWithShape="1">
          <a:blip r:embed="rId6">
            <a:alphaModFix/>
          </a:blip>
          <a:srcRect l="3323" r="3332"/>
          <a:stretch/>
        </p:blipFill>
        <p:spPr>
          <a:xfrm>
            <a:off x="7513600" y="1621800"/>
            <a:ext cx="1200899" cy="1491299"/>
          </a:xfrm>
          <a:prstGeom prst="rect">
            <a:avLst/>
          </a:prstGeom>
          <a:noFill/>
          <a:ln w="38100" cap="flat" cmpd="sng">
            <a:solidFill>
              <a:srgbClr val="000000"/>
            </a:solidFill>
            <a:prstDash val="solid"/>
            <a:round/>
            <a:headEnd type="none" w="sm" len="sm"/>
            <a:tailEnd type="none" w="sm" len="sm"/>
          </a:ln>
        </p:spPr>
      </p:pic>
      <p:sp>
        <p:nvSpPr>
          <p:cNvPr id="81" name="Google Shape;81;p14"/>
          <p:cNvSpPr txBox="1"/>
          <p:nvPr/>
        </p:nvSpPr>
        <p:spPr>
          <a:xfrm>
            <a:off x="152400" y="152400"/>
            <a:ext cx="3000000" cy="300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a:latin typeface="Comfortaa"/>
              <a:ea typeface="Comfortaa"/>
              <a:cs typeface="Comfortaa"/>
              <a:sym typeface="Comfortaa"/>
            </a:endParaRPr>
          </a:p>
        </p:txBody>
      </p:sp>
      <p:sp>
        <p:nvSpPr>
          <p:cNvPr id="82" name="Google Shape;82;p14"/>
          <p:cNvSpPr txBox="1"/>
          <p:nvPr/>
        </p:nvSpPr>
        <p:spPr>
          <a:xfrm>
            <a:off x="7572550" y="3113100"/>
            <a:ext cx="1200900" cy="13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mfortaa"/>
                <a:ea typeface="Comfortaa"/>
                <a:cs typeface="Comfortaa"/>
                <a:sym typeface="Comfortaa"/>
              </a:rPr>
              <a:t>Daokai Lin</a:t>
            </a:r>
            <a:endParaRPr>
              <a:latin typeface="Comfortaa"/>
              <a:ea typeface="Comfortaa"/>
              <a:cs typeface="Comfortaa"/>
              <a:sym typeface="Comfortaa"/>
            </a:endParaRPr>
          </a:p>
        </p:txBody>
      </p:sp>
      <p:pic>
        <p:nvPicPr>
          <p:cNvPr id="83" name="Google Shape;83;p14"/>
          <p:cNvPicPr preferRelativeResize="0"/>
          <p:nvPr/>
        </p:nvPicPr>
        <p:blipFill rotWithShape="1">
          <a:blip r:embed="rId7">
            <a:alphaModFix/>
          </a:blip>
          <a:srcRect l="30618" t="14209" r="19441" b="29604"/>
          <a:stretch/>
        </p:blipFill>
        <p:spPr>
          <a:xfrm>
            <a:off x="3190775" y="1621800"/>
            <a:ext cx="994175" cy="1491300"/>
          </a:xfrm>
          <a:prstGeom prst="rect">
            <a:avLst/>
          </a:prstGeom>
          <a:noFill/>
          <a:ln w="38100" cap="flat" cmpd="sng">
            <a:solidFill>
              <a:srgbClr val="000000"/>
            </a:solidFill>
            <a:prstDash val="solid"/>
            <a:round/>
            <a:headEnd type="none" w="sm" len="sm"/>
            <a:tailEnd type="none" w="sm" len="sm"/>
          </a:ln>
        </p:spPr>
      </p:pic>
      <p:sp>
        <p:nvSpPr>
          <p:cNvPr id="84" name="Google Shape;84;p14"/>
          <p:cNvSpPr txBox="1"/>
          <p:nvPr/>
        </p:nvSpPr>
        <p:spPr>
          <a:xfrm>
            <a:off x="3087413" y="3109350"/>
            <a:ext cx="1200900" cy="41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mfortaa"/>
                <a:ea typeface="Comfortaa"/>
                <a:cs typeface="Comfortaa"/>
                <a:sym typeface="Comfortaa"/>
              </a:rPr>
              <a:t>Yuanjun Sun</a:t>
            </a:r>
            <a:endParaRPr>
              <a:latin typeface="Comfortaa"/>
              <a:ea typeface="Comfortaa"/>
              <a:cs typeface="Comfortaa"/>
              <a:sym typeface="Comfortaa"/>
            </a:endParaRPr>
          </a:p>
        </p:txBody>
      </p:sp>
      <p:sp>
        <p:nvSpPr>
          <p:cNvPr id="85" name="Google Shape;85;p14"/>
          <p:cNvSpPr txBox="1"/>
          <p:nvPr/>
        </p:nvSpPr>
        <p:spPr>
          <a:xfrm>
            <a:off x="6028025" y="3071550"/>
            <a:ext cx="1118400" cy="45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mfortaa"/>
                <a:ea typeface="Comfortaa"/>
                <a:cs typeface="Comfortaa"/>
                <a:sym typeface="Comfortaa"/>
              </a:rPr>
              <a:t>Adriana Ramirez</a:t>
            </a:r>
            <a:endParaRPr>
              <a:latin typeface="Comfortaa"/>
              <a:ea typeface="Comfortaa"/>
              <a:cs typeface="Comfortaa"/>
              <a:sym typeface="Comfortaa"/>
            </a:endParaRPr>
          </a:p>
        </p:txBody>
      </p:sp>
      <p:sp>
        <p:nvSpPr>
          <p:cNvPr id="86" name="Google Shape;86;p14"/>
          <p:cNvSpPr txBox="1"/>
          <p:nvPr/>
        </p:nvSpPr>
        <p:spPr>
          <a:xfrm>
            <a:off x="4651225" y="3109350"/>
            <a:ext cx="994200" cy="41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mfortaa"/>
                <a:ea typeface="Comfortaa"/>
                <a:cs typeface="Comfortaa"/>
                <a:sym typeface="Comfortaa"/>
              </a:rPr>
              <a:t>Zhuojun Ying</a:t>
            </a:r>
            <a:endParaRPr>
              <a:latin typeface="Comfortaa"/>
              <a:ea typeface="Comfortaa"/>
              <a:cs typeface="Comfortaa"/>
              <a:sym typeface="Comfortaa"/>
            </a:endParaRPr>
          </a:p>
        </p:txBody>
      </p:sp>
      <p:sp>
        <p:nvSpPr>
          <p:cNvPr id="87" name="Google Shape;87;p14"/>
          <p:cNvSpPr txBox="1"/>
          <p:nvPr/>
        </p:nvSpPr>
        <p:spPr>
          <a:xfrm>
            <a:off x="2200000" y="3951850"/>
            <a:ext cx="1935300" cy="68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pic>
        <p:nvPicPr>
          <p:cNvPr id="88" name="Google Shape;88;p14"/>
          <p:cNvPicPr preferRelativeResize="0"/>
          <p:nvPr/>
        </p:nvPicPr>
        <p:blipFill rotWithShape="1">
          <a:blip r:embed="rId8">
            <a:alphaModFix/>
          </a:blip>
          <a:srcRect l="6166" t="24903" r="10831" b="28720"/>
          <a:stretch/>
        </p:blipFill>
        <p:spPr>
          <a:xfrm>
            <a:off x="5451675" y="0"/>
            <a:ext cx="2522800" cy="1409550"/>
          </a:xfrm>
          <a:prstGeom prst="rect">
            <a:avLst/>
          </a:prstGeom>
          <a:noFill/>
          <a:ln>
            <a:noFill/>
          </a:ln>
        </p:spPr>
      </p:pic>
      <p:pic>
        <p:nvPicPr>
          <p:cNvPr id="89" name="Google Shape;89;p14"/>
          <p:cNvPicPr preferRelativeResize="0"/>
          <p:nvPr/>
        </p:nvPicPr>
        <p:blipFill rotWithShape="1">
          <a:blip r:embed="rId9">
            <a:alphaModFix/>
          </a:blip>
          <a:srcRect l="33724" t="40160" r="33728" b="26251"/>
          <a:stretch/>
        </p:blipFill>
        <p:spPr>
          <a:xfrm>
            <a:off x="6020325" y="1621800"/>
            <a:ext cx="1118449" cy="1491296"/>
          </a:xfrm>
          <a:prstGeom prst="rect">
            <a:avLst/>
          </a:prstGeom>
          <a:noFill/>
          <a:ln w="38100" cap="flat" cmpd="sng">
            <a:solidFill>
              <a:srgbClr val="000000"/>
            </a:solidFill>
            <a:prstDash val="solid"/>
            <a:round/>
            <a:headEnd type="none" w="sm" len="sm"/>
            <a:tailEnd type="none" w="sm" len="sm"/>
          </a:ln>
        </p:spPr>
      </p:pic>
      <p:pic>
        <p:nvPicPr>
          <p:cNvPr id="90" name="Google Shape;90;p14"/>
          <p:cNvPicPr preferRelativeResize="0"/>
          <p:nvPr/>
        </p:nvPicPr>
        <p:blipFill rotWithShape="1">
          <a:blip r:embed="rId10">
            <a:alphaModFix/>
          </a:blip>
          <a:srcRect l="27736" t="14113" r="15750" b="21556"/>
          <a:stretch/>
        </p:blipFill>
        <p:spPr>
          <a:xfrm>
            <a:off x="4657237" y="1612975"/>
            <a:ext cx="994175" cy="1508951"/>
          </a:xfrm>
          <a:prstGeom prst="rect">
            <a:avLst/>
          </a:prstGeom>
          <a:noFill/>
          <a:ln w="38100" cap="flat" cmpd="sng">
            <a:solidFill>
              <a:srgbClr val="000000"/>
            </a:solidFill>
            <a:prstDash val="solid"/>
            <a:round/>
            <a:headEnd type="none" w="sm" len="sm"/>
            <a:tailEnd type="none" w="sm" len="sm"/>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2"/>
          <p:cNvSpPr txBox="1">
            <a:spLocks noGrp="1"/>
          </p:cNvSpPr>
          <p:nvPr>
            <p:ph type="title"/>
          </p:nvPr>
        </p:nvSpPr>
        <p:spPr>
          <a:xfrm>
            <a:off x="311700" y="375100"/>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latin typeface="Comfortaa"/>
                <a:ea typeface="Comfortaa"/>
                <a:cs typeface="Comfortaa"/>
                <a:sym typeface="Comfortaa"/>
              </a:rPr>
              <a:t>The Future of ReVital</a:t>
            </a:r>
            <a:endParaRPr sz="4000">
              <a:latin typeface="Comfortaa"/>
              <a:ea typeface="Comfortaa"/>
              <a:cs typeface="Comfortaa"/>
              <a:sym typeface="Comfortaa"/>
            </a:endParaRPr>
          </a:p>
        </p:txBody>
      </p:sp>
      <p:pic>
        <p:nvPicPr>
          <p:cNvPr id="286" name="Google Shape;286;p32"/>
          <p:cNvPicPr preferRelativeResize="0"/>
          <p:nvPr/>
        </p:nvPicPr>
        <p:blipFill>
          <a:blip r:embed="rId3">
            <a:alphaModFix amt="36000"/>
          </a:blip>
          <a:stretch>
            <a:fillRect/>
          </a:stretch>
        </p:blipFill>
        <p:spPr>
          <a:xfrm rot="10800000">
            <a:off x="0" y="1492800"/>
            <a:ext cx="9144000" cy="3650700"/>
          </a:xfrm>
          <a:prstGeom prst="rect">
            <a:avLst/>
          </a:prstGeom>
          <a:noFill/>
          <a:ln>
            <a:noFill/>
          </a:ln>
        </p:spPr>
      </p:pic>
      <p:sp>
        <p:nvSpPr>
          <p:cNvPr id="287" name="Google Shape;287;p32"/>
          <p:cNvSpPr txBox="1">
            <a:spLocks noGrp="1"/>
          </p:cNvSpPr>
          <p:nvPr>
            <p:ph type="body" idx="1"/>
          </p:nvPr>
        </p:nvSpPr>
        <p:spPr>
          <a:xfrm>
            <a:off x="311700" y="2047800"/>
            <a:ext cx="5364600" cy="223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Subscription Service</a:t>
            </a:r>
            <a:r>
              <a:rPr lang="en" sz="1400"/>
              <a:t> that offers more detailed customization of plans and support from a real human</a:t>
            </a:r>
            <a:endParaRPr sz="1400"/>
          </a:p>
          <a:p>
            <a:pPr marL="0" lvl="0" indent="0" algn="l" rtl="0">
              <a:spcBef>
                <a:spcPts val="1600"/>
              </a:spcBef>
              <a:spcAft>
                <a:spcPts val="0"/>
              </a:spcAft>
              <a:buNone/>
            </a:pPr>
            <a:r>
              <a:rPr lang="en" sz="1400" b="1"/>
              <a:t>Deep Integration</a:t>
            </a:r>
            <a:r>
              <a:rPr lang="en" sz="1400"/>
              <a:t> with more of the fitness trackers on the market to become a universal solution</a:t>
            </a:r>
            <a:endParaRPr sz="1400"/>
          </a:p>
          <a:p>
            <a:pPr marL="0" lvl="0" indent="0" algn="l" rtl="0">
              <a:spcBef>
                <a:spcPts val="1600"/>
              </a:spcBef>
              <a:spcAft>
                <a:spcPts val="1600"/>
              </a:spcAft>
              <a:buNone/>
            </a:pPr>
            <a:r>
              <a:rPr lang="en" sz="1400" b="1"/>
              <a:t>Advertisement and Outreach</a:t>
            </a:r>
            <a:r>
              <a:rPr lang="en" sz="1400"/>
              <a:t> to college students, working professionals, and global corporations which could all benefit greatly from our product</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33"/>
          <p:cNvPicPr preferRelativeResize="0"/>
          <p:nvPr/>
        </p:nvPicPr>
        <p:blipFill>
          <a:blip r:embed="rId3">
            <a:alphaModFix amt="36000"/>
          </a:blip>
          <a:stretch>
            <a:fillRect/>
          </a:stretch>
        </p:blipFill>
        <p:spPr>
          <a:xfrm rot="10800000">
            <a:off x="0" y="1132125"/>
            <a:ext cx="9144000" cy="4011375"/>
          </a:xfrm>
          <a:prstGeom prst="rect">
            <a:avLst/>
          </a:prstGeom>
          <a:noFill/>
          <a:ln>
            <a:noFill/>
          </a:ln>
        </p:spPr>
      </p:pic>
      <p:sp>
        <p:nvSpPr>
          <p:cNvPr id="293" name="Google Shape;293;p33"/>
          <p:cNvSpPr txBox="1">
            <a:spLocks noGrp="1"/>
          </p:cNvSpPr>
          <p:nvPr>
            <p:ph type="title"/>
          </p:nvPr>
        </p:nvSpPr>
        <p:spPr>
          <a:xfrm>
            <a:off x="269825" y="859125"/>
            <a:ext cx="5334900" cy="12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Q/A</a:t>
            </a:r>
            <a:endParaRPr/>
          </a:p>
        </p:txBody>
      </p:sp>
      <p:sp>
        <p:nvSpPr>
          <p:cNvPr id="294" name="Google Shape;294;p33"/>
          <p:cNvSpPr txBox="1"/>
          <p:nvPr/>
        </p:nvSpPr>
        <p:spPr>
          <a:xfrm>
            <a:off x="0" y="2594363"/>
            <a:ext cx="7654200" cy="1086900"/>
          </a:xfrm>
          <a:prstGeom prst="rect">
            <a:avLst/>
          </a:prstGeom>
          <a:gradFill>
            <a:gsLst>
              <a:gs pos="0">
                <a:srgbClr val="4E29AA"/>
              </a:gs>
              <a:gs pos="100000">
                <a:srgbClr val="1E123D"/>
              </a:gs>
            </a:gsLst>
            <a:lin ang="5400012" scaled="0"/>
          </a:gra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700">
                <a:solidFill>
                  <a:srgbClr val="FFFFFF"/>
                </a:solidFill>
                <a:latin typeface="Merriweather"/>
                <a:ea typeface="Merriweather"/>
                <a:cs typeface="Merriweather"/>
                <a:sym typeface="Merriweather"/>
              </a:rPr>
              <a:t>ANY QUESTIONS?</a:t>
            </a:r>
            <a:endParaRPr sz="3700">
              <a:solidFill>
                <a:srgbClr val="FFFFFF"/>
              </a:solidFill>
              <a:latin typeface="Merriweather"/>
              <a:ea typeface="Merriweather"/>
              <a:cs typeface="Merriweather"/>
              <a:sym typeface="Merriweathe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5"/>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mfortaa"/>
                <a:ea typeface="Comfortaa"/>
                <a:cs typeface="Comfortaa"/>
                <a:sym typeface="Comfortaa"/>
              </a:rPr>
              <a:t>David Bae </a:t>
            </a:r>
            <a:endParaRPr>
              <a:latin typeface="Comfortaa"/>
              <a:ea typeface="Comfortaa"/>
              <a:cs typeface="Comfortaa"/>
              <a:sym typeface="Comfortaa"/>
            </a:endParaRPr>
          </a:p>
        </p:txBody>
      </p:sp>
      <p:sp>
        <p:nvSpPr>
          <p:cNvPr id="96" name="Google Shape;96;p15"/>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97" name="Google Shape;97;p15"/>
          <p:cNvPicPr preferRelativeResize="0"/>
          <p:nvPr/>
        </p:nvPicPr>
        <p:blipFill>
          <a:blip r:embed="rId3">
            <a:alphaModFix amt="36000"/>
          </a:blip>
          <a:stretch>
            <a:fillRect/>
          </a:stretch>
        </p:blipFill>
        <p:spPr>
          <a:xfrm rot="10800000">
            <a:off x="1800" y="1492800"/>
            <a:ext cx="9144000" cy="3650700"/>
          </a:xfrm>
          <a:prstGeom prst="rect">
            <a:avLst/>
          </a:prstGeom>
          <a:noFill/>
          <a:ln>
            <a:noFill/>
          </a:ln>
        </p:spPr>
      </p:pic>
      <p:pic>
        <p:nvPicPr>
          <p:cNvPr id="98" name="Google Shape;98;p15"/>
          <p:cNvPicPr preferRelativeResize="0"/>
          <p:nvPr/>
        </p:nvPicPr>
        <p:blipFill>
          <a:blip r:embed="rId4">
            <a:alphaModFix/>
          </a:blip>
          <a:stretch>
            <a:fillRect/>
          </a:stretch>
        </p:blipFill>
        <p:spPr>
          <a:xfrm>
            <a:off x="3201225" y="251575"/>
            <a:ext cx="1105125" cy="1105125"/>
          </a:xfrm>
          <a:prstGeom prst="rect">
            <a:avLst/>
          </a:prstGeom>
          <a:noFill/>
          <a:ln>
            <a:noFill/>
          </a:ln>
        </p:spPr>
      </p:pic>
      <p:pic>
        <p:nvPicPr>
          <p:cNvPr id="99" name="Google Shape;99;p15"/>
          <p:cNvPicPr preferRelativeResize="0"/>
          <p:nvPr/>
        </p:nvPicPr>
        <p:blipFill rotWithShape="1">
          <a:blip r:embed="rId5">
            <a:alphaModFix/>
          </a:blip>
          <a:srcRect/>
          <a:stretch/>
        </p:blipFill>
        <p:spPr>
          <a:xfrm>
            <a:off x="241814" y="1878550"/>
            <a:ext cx="5927477" cy="2879225"/>
          </a:xfrm>
          <a:prstGeom prst="rect">
            <a:avLst/>
          </a:prstGeom>
          <a:noFill/>
          <a:ln>
            <a:noFill/>
          </a:ln>
        </p:spPr>
      </p:pic>
      <p:sp>
        <p:nvSpPr>
          <p:cNvPr id="100" name="Google Shape;100;p15"/>
          <p:cNvSpPr txBox="1"/>
          <p:nvPr/>
        </p:nvSpPr>
        <p:spPr>
          <a:xfrm>
            <a:off x="6169300" y="539725"/>
            <a:ext cx="2663100" cy="84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4A86E8"/>
                </a:solidFill>
                <a:latin typeface="Comfortaa"/>
                <a:ea typeface="Comfortaa"/>
                <a:cs typeface="Comfortaa"/>
                <a:sym typeface="Comfortaa"/>
              </a:rPr>
              <a:t>Role: </a:t>
            </a:r>
            <a:r>
              <a:rPr lang="en" sz="1600" b="1">
                <a:solidFill>
                  <a:srgbClr val="4A86E8"/>
                </a:solidFill>
                <a:latin typeface="Comfortaa"/>
                <a:ea typeface="Comfortaa"/>
                <a:cs typeface="Comfortaa"/>
                <a:sym typeface="Comfortaa"/>
              </a:rPr>
              <a:t>User Research</a:t>
            </a:r>
            <a:endParaRPr sz="1600" b="1">
              <a:solidFill>
                <a:srgbClr val="4A86E8"/>
              </a:solidFill>
              <a:latin typeface="Comfortaa"/>
              <a:ea typeface="Comfortaa"/>
              <a:cs typeface="Comfortaa"/>
              <a:sym typeface="Comforta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06" name="Google Shape;106;p16"/>
          <p:cNvPicPr preferRelativeResize="0"/>
          <p:nvPr/>
        </p:nvPicPr>
        <p:blipFill>
          <a:blip r:embed="rId3">
            <a:alphaModFix amt="36000"/>
          </a:blip>
          <a:stretch>
            <a:fillRect/>
          </a:stretch>
        </p:blipFill>
        <p:spPr>
          <a:xfrm rot="10800000">
            <a:off x="1800" y="1492800"/>
            <a:ext cx="9144000" cy="3650700"/>
          </a:xfrm>
          <a:prstGeom prst="rect">
            <a:avLst/>
          </a:prstGeom>
          <a:noFill/>
          <a:ln>
            <a:noFill/>
          </a:ln>
        </p:spPr>
      </p:pic>
      <p:sp>
        <p:nvSpPr>
          <p:cNvPr id="107" name="Google Shape;107;p16"/>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27BA0"/>
                </a:solidFill>
                <a:latin typeface="Comfortaa"/>
                <a:ea typeface="Comfortaa"/>
                <a:cs typeface="Comfortaa"/>
                <a:sym typeface="Comfortaa"/>
              </a:rPr>
              <a:t>Zhuojun Ying</a:t>
            </a:r>
            <a:r>
              <a:rPr lang="en">
                <a:latin typeface="Comfortaa"/>
                <a:ea typeface="Comfortaa"/>
                <a:cs typeface="Comfortaa"/>
                <a:sym typeface="Comfortaa"/>
              </a:rPr>
              <a:t> </a:t>
            </a:r>
            <a:endParaRPr>
              <a:latin typeface="Comfortaa"/>
              <a:ea typeface="Comfortaa"/>
              <a:cs typeface="Comfortaa"/>
              <a:sym typeface="Comfortaa"/>
            </a:endParaRPr>
          </a:p>
          <a:p>
            <a:pPr marL="0" lvl="0" indent="0" algn="l" rtl="0">
              <a:spcBef>
                <a:spcPts val="0"/>
              </a:spcBef>
              <a:spcAft>
                <a:spcPts val="0"/>
              </a:spcAft>
              <a:buNone/>
            </a:pPr>
            <a:endParaRPr>
              <a:latin typeface="Comfortaa"/>
              <a:ea typeface="Comfortaa"/>
              <a:cs typeface="Comfortaa"/>
              <a:sym typeface="Comfortaa"/>
            </a:endParaRPr>
          </a:p>
        </p:txBody>
      </p:sp>
      <p:pic>
        <p:nvPicPr>
          <p:cNvPr id="108" name="Google Shape;108;p16"/>
          <p:cNvPicPr preferRelativeResize="0"/>
          <p:nvPr/>
        </p:nvPicPr>
        <p:blipFill>
          <a:blip r:embed="rId4">
            <a:alphaModFix/>
          </a:blip>
          <a:stretch>
            <a:fillRect/>
          </a:stretch>
        </p:blipFill>
        <p:spPr>
          <a:xfrm>
            <a:off x="4374475" y="173175"/>
            <a:ext cx="1492173" cy="1492173"/>
          </a:xfrm>
          <a:prstGeom prst="rect">
            <a:avLst/>
          </a:prstGeom>
          <a:noFill/>
          <a:ln>
            <a:noFill/>
          </a:ln>
        </p:spPr>
      </p:pic>
      <p:pic>
        <p:nvPicPr>
          <p:cNvPr id="109" name="Google Shape;109;p16">
            <a:hlinkClick r:id="rId5"/>
          </p:cNvPr>
          <p:cNvPicPr preferRelativeResize="0"/>
          <p:nvPr/>
        </p:nvPicPr>
        <p:blipFill rotWithShape="1">
          <a:blip r:embed="rId6">
            <a:alphaModFix/>
          </a:blip>
          <a:srcRect l="-3101" r="2071"/>
          <a:stretch/>
        </p:blipFill>
        <p:spPr>
          <a:xfrm>
            <a:off x="71325" y="1762025"/>
            <a:ext cx="5968473" cy="3167576"/>
          </a:xfrm>
          <a:prstGeom prst="rect">
            <a:avLst/>
          </a:prstGeom>
          <a:noFill/>
          <a:ln>
            <a:noFill/>
          </a:ln>
        </p:spPr>
      </p:pic>
      <p:sp>
        <p:nvSpPr>
          <p:cNvPr id="110" name="Google Shape;110;p16"/>
          <p:cNvSpPr txBox="1"/>
          <p:nvPr/>
        </p:nvSpPr>
        <p:spPr>
          <a:xfrm>
            <a:off x="6039800" y="4604405"/>
            <a:ext cx="2775900" cy="32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EFEFEF"/>
                </a:solidFill>
              </a:rPr>
              <a:t>portfolio link: </a:t>
            </a:r>
            <a:r>
              <a:rPr lang="en" u="sng">
                <a:solidFill>
                  <a:srgbClr val="EFEFEF"/>
                </a:solidFill>
                <a:hlinkClick r:id="rId5"/>
              </a:rPr>
              <a:t>z5ying.github.io</a:t>
            </a:r>
            <a:endParaRPr>
              <a:solidFill>
                <a:srgbClr val="EFEFEF"/>
              </a:solidFill>
            </a:endParaRPr>
          </a:p>
        </p:txBody>
      </p:sp>
      <p:sp>
        <p:nvSpPr>
          <p:cNvPr id="111" name="Google Shape;111;p16"/>
          <p:cNvSpPr txBox="1"/>
          <p:nvPr/>
        </p:nvSpPr>
        <p:spPr>
          <a:xfrm>
            <a:off x="311700" y="1186600"/>
            <a:ext cx="4262700" cy="49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27BA0"/>
                </a:solidFill>
                <a:latin typeface="Comfortaa Regular"/>
                <a:ea typeface="Comfortaa Regular"/>
                <a:cs typeface="Comfortaa Regular"/>
                <a:sym typeface="Comfortaa Regular"/>
              </a:rPr>
              <a:t>Interaction Designer</a:t>
            </a:r>
            <a:endParaRPr>
              <a:solidFill>
                <a:srgbClr val="C27BA0"/>
              </a:solidFill>
              <a:latin typeface="Comfortaa Regular"/>
              <a:ea typeface="Comfortaa Regular"/>
              <a:cs typeface="Comfortaa Regular"/>
              <a:sym typeface="Comfortaa Regul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17"/>
          <p:cNvPicPr preferRelativeResize="0"/>
          <p:nvPr/>
        </p:nvPicPr>
        <p:blipFill>
          <a:blip r:embed="rId3">
            <a:alphaModFix amt="36000"/>
          </a:blip>
          <a:stretch>
            <a:fillRect/>
          </a:stretch>
        </p:blipFill>
        <p:spPr>
          <a:xfrm rot="10800000">
            <a:off x="0" y="1492800"/>
            <a:ext cx="9144000" cy="3650700"/>
          </a:xfrm>
          <a:prstGeom prst="rect">
            <a:avLst/>
          </a:prstGeom>
          <a:noFill/>
          <a:ln>
            <a:noFill/>
          </a:ln>
        </p:spPr>
      </p:pic>
      <p:pic>
        <p:nvPicPr>
          <p:cNvPr id="117" name="Google Shape;117;p17"/>
          <p:cNvPicPr preferRelativeResize="0"/>
          <p:nvPr/>
        </p:nvPicPr>
        <p:blipFill>
          <a:blip r:embed="rId4">
            <a:alphaModFix/>
          </a:blip>
          <a:stretch>
            <a:fillRect/>
          </a:stretch>
        </p:blipFill>
        <p:spPr>
          <a:xfrm>
            <a:off x="5467250" y="1492800"/>
            <a:ext cx="1282499" cy="1282499"/>
          </a:xfrm>
          <a:prstGeom prst="rect">
            <a:avLst/>
          </a:prstGeom>
          <a:noFill/>
          <a:ln>
            <a:noFill/>
          </a:ln>
        </p:spPr>
      </p:pic>
      <p:pic>
        <p:nvPicPr>
          <p:cNvPr id="118" name="Google Shape;118;p17"/>
          <p:cNvPicPr preferRelativeResize="0"/>
          <p:nvPr/>
        </p:nvPicPr>
        <p:blipFill>
          <a:blip r:embed="rId5">
            <a:alphaModFix/>
          </a:blip>
          <a:stretch>
            <a:fillRect/>
          </a:stretch>
        </p:blipFill>
        <p:spPr>
          <a:xfrm>
            <a:off x="434000" y="1580625"/>
            <a:ext cx="4657851" cy="3344600"/>
          </a:xfrm>
          <a:prstGeom prst="rect">
            <a:avLst/>
          </a:prstGeom>
          <a:noFill/>
          <a:ln>
            <a:noFill/>
          </a:ln>
        </p:spPr>
      </p:pic>
      <p:sp>
        <p:nvSpPr>
          <p:cNvPr id="119" name="Google Shape;119;p17"/>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mfortaa"/>
                <a:ea typeface="Comfortaa"/>
                <a:cs typeface="Comfortaa"/>
                <a:sym typeface="Comfortaa"/>
              </a:rPr>
              <a:t>Yuanjun (Helen) Sun</a:t>
            </a:r>
            <a:endParaRPr>
              <a:latin typeface="Comfortaa"/>
              <a:ea typeface="Comfortaa"/>
              <a:cs typeface="Comfortaa"/>
              <a:sym typeface="Comfortaa"/>
            </a:endParaRPr>
          </a:p>
        </p:txBody>
      </p:sp>
      <p:sp>
        <p:nvSpPr>
          <p:cNvPr id="120" name="Google Shape;120;p17"/>
          <p:cNvSpPr txBox="1"/>
          <p:nvPr/>
        </p:nvSpPr>
        <p:spPr>
          <a:xfrm>
            <a:off x="311700" y="1186600"/>
            <a:ext cx="4262700" cy="49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F618E"/>
                </a:solidFill>
                <a:latin typeface="Comfortaa Regular"/>
                <a:ea typeface="Comfortaa Regular"/>
                <a:cs typeface="Comfortaa Regular"/>
                <a:sym typeface="Comfortaa Regular"/>
              </a:rPr>
              <a:t>UI Artist, Photographer </a:t>
            </a:r>
            <a:endParaRPr>
              <a:solidFill>
                <a:srgbClr val="0F618E"/>
              </a:solidFill>
              <a:latin typeface="Comfortaa Regular"/>
              <a:ea typeface="Comfortaa Regular"/>
              <a:cs typeface="Comfortaa Regular"/>
              <a:sym typeface="Comfortaa Regul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8"/>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F618E"/>
                </a:solidFill>
                <a:latin typeface="Comfortaa"/>
                <a:ea typeface="Comfortaa"/>
                <a:cs typeface="Comfortaa"/>
                <a:sym typeface="Comfortaa"/>
              </a:rPr>
              <a:t>Daokai Lin</a:t>
            </a:r>
            <a:endParaRPr>
              <a:solidFill>
                <a:srgbClr val="0F618E"/>
              </a:solidFill>
              <a:latin typeface="Comfortaa"/>
              <a:ea typeface="Comfortaa"/>
              <a:cs typeface="Comfortaa"/>
              <a:sym typeface="Comfortaa"/>
            </a:endParaRPr>
          </a:p>
        </p:txBody>
      </p:sp>
      <p:sp>
        <p:nvSpPr>
          <p:cNvPr id="126" name="Google Shape;126;p18"/>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27" name="Google Shape;127;p18"/>
          <p:cNvPicPr preferRelativeResize="0"/>
          <p:nvPr/>
        </p:nvPicPr>
        <p:blipFill>
          <a:blip r:embed="rId3">
            <a:alphaModFix amt="36000"/>
          </a:blip>
          <a:stretch>
            <a:fillRect/>
          </a:stretch>
        </p:blipFill>
        <p:spPr>
          <a:xfrm rot="10800000">
            <a:off x="0" y="1486675"/>
            <a:ext cx="9144000" cy="3650700"/>
          </a:xfrm>
          <a:prstGeom prst="rect">
            <a:avLst/>
          </a:prstGeom>
          <a:noFill/>
          <a:ln>
            <a:noFill/>
          </a:ln>
        </p:spPr>
      </p:pic>
      <p:pic>
        <p:nvPicPr>
          <p:cNvPr id="128" name="Google Shape;128;p18"/>
          <p:cNvPicPr preferRelativeResize="0"/>
          <p:nvPr/>
        </p:nvPicPr>
        <p:blipFill>
          <a:blip r:embed="rId4">
            <a:alphaModFix/>
          </a:blip>
          <a:stretch>
            <a:fillRect/>
          </a:stretch>
        </p:blipFill>
        <p:spPr>
          <a:xfrm>
            <a:off x="3544000" y="276500"/>
            <a:ext cx="1010400" cy="1124400"/>
          </a:xfrm>
          <a:prstGeom prst="star6">
            <a:avLst>
              <a:gd name="adj" fmla="val 28868"/>
              <a:gd name="hf" fmla="val 115470"/>
            </a:avLst>
          </a:prstGeom>
          <a:noFill/>
          <a:ln>
            <a:noFill/>
          </a:ln>
        </p:spPr>
      </p:pic>
      <p:pic>
        <p:nvPicPr>
          <p:cNvPr id="129" name="Google Shape;129;p18"/>
          <p:cNvPicPr preferRelativeResize="0"/>
          <p:nvPr/>
        </p:nvPicPr>
        <p:blipFill>
          <a:blip r:embed="rId5">
            <a:alphaModFix/>
          </a:blip>
          <a:stretch>
            <a:fillRect/>
          </a:stretch>
        </p:blipFill>
        <p:spPr>
          <a:xfrm>
            <a:off x="311700" y="1725475"/>
            <a:ext cx="6305752" cy="3173101"/>
          </a:xfrm>
          <a:prstGeom prst="rect">
            <a:avLst/>
          </a:prstGeom>
          <a:noFill/>
          <a:ln>
            <a:noFill/>
          </a:ln>
        </p:spPr>
      </p:pic>
      <p:sp>
        <p:nvSpPr>
          <p:cNvPr id="130" name="Google Shape;130;p18"/>
          <p:cNvSpPr txBox="1"/>
          <p:nvPr/>
        </p:nvSpPr>
        <p:spPr>
          <a:xfrm>
            <a:off x="5679300" y="1058300"/>
            <a:ext cx="2969700" cy="3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mic Sans MS"/>
                <a:ea typeface="Comic Sans MS"/>
                <a:cs typeface="Comic Sans MS"/>
                <a:sym typeface="Comic Sans MS"/>
              </a:rPr>
              <a:t>Link: </a:t>
            </a:r>
            <a:r>
              <a:rPr lang="en" sz="1100" u="sng">
                <a:solidFill>
                  <a:schemeClr val="hlink"/>
                </a:solidFill>
                <a:latin typeface="Comic Sans MS"/>
                <a:ea typeface="Comic Sans MS"/>
                <a:cs typeface="Comic Sans MS"/>
                <a:sym typeface="Comic Sans MS"/>
                <a:hlinkClick r:id="rId6"/>
              </a:rPr>
              <a:t>https://daokailin.github.io/#</a:t>
            </a:r>
            <a:endParaRPr>
              <a:latin typeface="Comic Sans MS"/>
              <a:ea typeface="Comic Sans MS"/>
              <a:cs typeface="Comic Sans MS"/>
              <a:sym typeface="Comic Sans MS"/>
            </a:endParaRPr>
          </a:p>
        </p:txBody>
      </p:sp>
      <p:sp>
        <p:nvSpPr>
          <p:cNvPr id="131" name="Google Shape;131;p18"/>
          <p:cNvSpPr txBox="1"/>
          <p:nvPr/>
        </p:nvSpPr>
        <p:spPr>
          <a:xfrm>
            <a:off x="311700" y="1186600"/>
            <a:ext cx="4262700" cy="49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F618E"/>
                </a:solidFill>
                <a:latin typeface="Comfortaa Regular"/>
                <a:ea typeface="Comfortaa Regular"/>
                <a:cs typeface="Comfortaa Regular"/>
                <a:sym typeface="Comfortaa Regular"/>
              </a:rPr>
              <a:t>UX Analyst</a:t>
            </a:r>
            <a:endParaRPr>
              <a:solidFill>
                <a:srgbClr val="0F618E"/>
              </a:solidFill>
              <a:latin typeface="Comfortaa Regular"/>
              <a:ea typeface="Comfortaa Regular"/>
              <a:cs typeface="Comfortaa Regular"/>
              <a:sym typeface="Comfortaa Regul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19"/>
          <p:cNvPicPr preferRelativeResize="0"/>
          <p:nvPr/>
        </p:nvPicPr>
        <p:blipFill>
          <a:blip r:embed="rId3">
            <a:alphaModFix amt="36000"/>
          </a:blip>
          <a:stretch>
            <a:fillRect/>
          </a:stretch>
        </p:blipFill>
        <p:spPr>
          <a:xfrm rot="10800000">
            <a:off x="0" y="1492800"/>
            <a:ext cx="9144000" cy="3650700"/>
          </a:xfrm>
          <a:prstGeom prst="rect">
            <a:avLst/>
          </a:prstGeom>
          <a:noFill/>
          <a:ln>
            <a:noFill/>
          </a:ln>
        </p:spPr>
      </p:pic>
      <p:sp>
        <p:nvSpPr>
          <p:cNvPr id="137" name="Google Shape;137;p19"/>
          <p:cNvSpPr txBox="1">
            <a:spLocks noGrp="1"/>
          </p:cNvSpPr>
          <p:nvPr>
            <p:ph type="ctrTitle"/>
          </p:nvPr>
        </p:nvSpPr>
        <p:spPr>
          <a:xfrm>
            <a:off x="311700" y="539725"/>
            <a:ext cx="8520600" cy="7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omfortaa"/>
                <a:ea typeface="Comfortaa"/>
                <a:cs typeface="Comfortaa"/>
                <a:sym typeface="Comfortaa"/>
              </a:rPr>
              <a:t>Adriana Ramirez</a:t>
            </a:r>
            <a:endParaRPr dirty="0">
              <a:latin typeface="Comfortaa"/>
              <a:ea typeface="Comfortaa"/>
              <a:cs typeface="Comfortaa"/>
              <a:sym typeface="Comfortaa"/>
            </a:endParaRPr>
          </a:p>
        </p:txBody>
      </p:sp>
      <p:pic>
        <p:nvPicPr>
          <p:cNvPr id="138" name="Google Shape;138;p19"/>
          <p:cNvPicPr preferRelativeResize="0"/>
          <p:nvPr/>
        </p:nvPicPr>
        <p:blipFill>
          <a:blip r:embed="rId4">
            <a:alphaModFix/>
          </a:blip>
          <a:stretch>
            <a:fillRect/>
          </a:stretch>
        </p:blipFill>
        <p:spPr>
          <a:xfrm>
            <a:off x="680875" y="1594850"/>
            <a:ext cx="5654275" cy="3266349"/>
          </a:xfrm>
          <a:prstGeom prst="rect">
            <a:avLst/>
          </a:prstGeom>
          <a:noFill/>
          <a:ln>
            <a:noFill/>
          </a:ln>
        </p:spPr>
      </p:pic>
      <p:pic>
        <p:nvPicPr>
          <p:cNvPr id="139" name="Google Shape;139;p19"/>
          <p:cNvPicPr preferRelativeResize="0"/>
          <p:nvPr/>
        </p:nvPicPr>
        <p:blipFill>
          <a:blip r:embed="rId5">
            <a:alphaModFix/>
          </a:blip>
          <a:stretch>
            <a:fillRect/>
          </a:stretch>
        </p:blipFill>
        <p:spPr>
          <a:xfrm>
            <a:off x="4571999" y="404500"/>
            <a:ext cx="904975" cy="1008774"/>
          </a:xfrm>
          <a:prstGeom prst="rect">
            <a:avLst/>
          </a:prstGeom>
          <a:noFill/>
          <a:ln>
            <a:noFill/>
          </a:ln>
        </p:spPr>
      </p:pic>
      <p:sp>
        <p:nvSpPr>
          <p:cNvPr id="140" name="Google Shape;140;p19"/>
          <p:cNvSpPr txBox="1"/>
          <p:nvPr/>
        </p:nvSpPr>
        <p:spPr>
          <a:xfrm>
            <a:off x="311700" y="1186600"/>
            <a:ext cx="4262700" cy="49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F618E"/>
                </a:solidFill>
                <a:latin typeface="Comfortaa Regular"/>
                <a:ea typeface="Comfortaa Regular"/>
                <a:cs typeface="Comfortaa Regular"/>
                <a:sym typeface="Comfortaa Regular"/>
              </a:rPr>
              <a:t>UX Analyst</a:t>
            </a:r>
            <a:endParaRPr>
              <a:solidFill>
                <a:srgbClr val="0F618E"/>
              </a:solidFill>
              <a:latin typeface="Comfortaa Regular"/>
              <a:ea typeface="Comfortaa Regular"/>
              <a:cs typeface="Comfortaa Regular"/>
              <a:sym typeface="Comfortaa Regul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0"/>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mfortaa"/>
                <a:ea typeface="Comfortaa"/>
                <a:cs typeface="Comfortaa"/>
                <a:sym typeface="Comfortaa"/>
              </a:rPr>
              <a:t>Ian Philipp</a:t>
            </a:r>
            <a:endParaRPr>
              <a:latin typeface="Comfortaa"/>
              <a:ea typeface="Comfortaa"/>
              <a:cs typeface="Comfortaa"/>
              <a:sym typeface="Comfortaa"/>
            </a:endParaRPr>
          </a:p>
        </p:txBody>
      </p:sp>
      <p:pic>
        <p:nvPicPr>
          <p:cNvPr id="146" name="Google Shape;146;p20"/>
          <p:cNvPicPr preferRelativeResize="0"/>
          <p:nvPr/>
        </p:nvPicPr>
        <p:blipFill>
          <a:blip r:embed="rId3">
            <a:alphaModFix amt="36000"/>
          </a:blip>
          <a:stretch>
            <a:fillRect/>
          </a:stretch>
        </p:blipFill>
        <p:spPr>
          <a:xfrm rot="10800000">
            <a:off x="1800" y="1492800"/>
            <a:ext cx="9144000" cy="3650700"/>
          </a:xfrm>
          <a:prstGeom prst="rect">
            <a:avLst/>
          </a:prstGeom>
          <a:noFill/>
          <a:ln>
            <a:noFill/>
          </a:ln>
        </p:spPr>
      </p:pic>
      <p:pic>
        <p:nvPicPr>
          <p:cNvPr id="147" name="Google Shape;147;p20">
            <a:hlinkClick r:id="rId4"/>
          </p:cNvPr>
          <p:cNvPicPr preferRelativeResize="0"/>
          <p:nvPr/>
        </p:nvPicPr>
        <p:blipFill>
          <a:blip r:embed="rId5">
            <a:alphaModFix/>
          </a:blip>
          <a:stretch>
            <a:fillRect/>
          </a:stretch>
        </p:blipFill>
        <p:spPr>
          <a:xfrm>
            <a:off x="3311001" y="406575"/>
            <a:ext cx="5521299" cy="4455599"/>
          </a:xfrm>
          <a:prstGeom prst="rect">
            <a:avLst/>
          </a:prstGeom>
          <a:noFill/>
          <a:ln w="19050" cap="flat" cmpd="sng">
            <a:solidFill>
              <a:schemeClr val="dk2"/>
            </a:solidFill>
            <a:prstDash val="solid"/>
            <a:round/>
            <a:headEnd type="none" w="sm" len="sm"/>
            <a:tailEnd type="none" w="sm" len="sm"/>
          </a:ln>
        </p:spPr>
      </p:pic>
      <p:pic>
        <p:nvPicPr>
          <p:cNvPr id="148" name="Google Shape;148;p20"/>
          <p:cNvPicPr preferRelativeResize="0"/>
          <p:nvPr/>
        </p:nvPicPr>
        <p:blipFill>
          <a:blip r:embed="rId6">
            <a:alphaModFix/>
          </a:blip>
          <a:stretch>
            <a:fillRect/>
          </a:stretch>
        </p:blipFill>
        <p:spPr>
          <a:xfrm>
            <a:off x="746550" y="1684000"/>
            <a:ext cx="1775501" cy="1775501"/>
          </a:xfrm>
          <a:prstGeom prst="rect">
            <a:avLst/>
          </a:prstGeom>
          <a:noFill/>
          <a:ln w="19050" cap="flat" cmpd="sng">
            <a:solidFill>
              <a:schemeClr val="dk2"/>
            </a:solidFill>
            <a:prstDash val="solid"/>
            <a:round/>
            <a:headEnd type="none" w="sm" len="sm"/>
            <a:tailEnd type="none" w="sm" len="sm"/>
          </a:ln>
        </p:spPr>
      </p:pic>
      <p:sp>
        <p:nvSpPr>
          <p:cNvPr id="149" name="Google Shape;149;p20"/>
          <p:cNvSpPr txBox="1"/>
          <p:nvPr/>
        </p:nvSpPr>
        <p:spPr>
          <a:xfrm>
            <a:off x="311700" y="1186600"/>
            <a:ext cx="4262700" cy="49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F618E"/>
                </a:solidFill>
                <a:latin typeface="Comfortaa Regular"/>
                <a:ea typeface="Comfortaa Regular"/>
                <a:cs typeface="Comfortaa Regular"/>
                <a:sym typeface="Comfortaa Regular"/>
              </a:rPr>
              <a:t>UX Designer</a:t>
            </a:r>
            <a:endParaRPr>
              <a:solidFill>
                <a:srgbClr val="0F618E"/>
              </a:solidFill>
              <a:latin typeface="Comfortaa Regular"/>
              <a:ea typeface="Comfortaa Regular"/>
              <a:cs typeface="Comfortaa Regular"/>
              <a:sym typeface="Comfortaa Regul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1"/>
          <p:cNvSpPr txBox="1">
            <a:spLocks noGrp="1"/>
          </p:cNvSpPr>
          <p:nvPr>
            <p:ph type="title"/>
          </p:nvPr>
        </p:nvSpPr>
        <p:spPr>
          <a:xfrm>
            <a:off x="227900" y="248100"/>
            <a:ext cx="10394700" cy="12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000">
                <a:latin typeface="Comfortaa"/>
                <a:ea typeface="Comfortaa"/>
                <a:cs typeface="Comfortaa"/>
                <a:sym typeface="Comfortaa"/>
              </a:rPr>
              <a:t>The Problem...</a:t>
            </a:r>
            <a:endParaRPr sz="5000">
              <a:latin typeface="Comfortaa"/>
              <a:ea typeface="Comfortaa"/>
              <a:cs typeface="Comfortaa"/>
              <a:sym typeface="Comfortaa"/>
            </a:endParaRPr>
          </a:p>
        </p:txBody>
      </p:sp>
      <p:pic>
        <p:nvPicPr>
          <p:cNvPr id="155" name="Google Shape;155;p21"/>
          <p:cNvPicPr preferRelativeResize="0"/>
          <p:nvPr/>
        </p:nvPicPr>
        <p:blipFill>
          <a:blip r:embed="rId3">
            <a:alphaModFix amt="36000"/>
          </a:blip>
          <a:stretch>
            <a:fillRect/>
          </a:stretch>
        </p:blipFill>
        <p:spPr>
          <a:xfrm rot="10800000">
            <a:off x="0" y="1492800"/>
            <a:ext cx="9144000" cy="3650700"/>
          </a:xfrm>
          <a:prstGeom prst="rect">
            <a:avLst/>
          </a:prstGeom>
          <a:noFill/>
          <a:ln>
            <a:noFill/>
          </a:ln>
        </p:spPr>
      </p:pic>
      <p:sp>
        <p:nvSpPr>
          <p:cNvPr id="156" name="Google Shape;156;p21"/>
          <p:cNvSpPr txBox="1">
            <a:spLocks noGrp="1"/>
          </p:cNvSpPr>
          <p:nvPr>
            <p:ph type="title"/>
          </p:nvPr>
        </p:nvSpPr>
        <p:spPr>
          <a:xfrm>
            <a:off x="1925700" y="2348650"/>
            <a:ext cx="5292600" cy="172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t>Fatigue</a:t>
            </a:r>
            <a:endParaRPr b="1"/>
          </a:p>
        </p:txBody>
      </p:sp>
    </p:spTree>
  </p:cSld>
  <p:clrMapOvr>
    <a:masterClrMapping/>
  </p:clrMapOvr>
</p:sld>
</file>

<file path=ppt/theme/theme1.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781</Words>
  <Application>Microsoft Office PowerPoint</Application>
  <PresentationFormat>On-screen Show (16:9)</PresentationFormat>
  <Paragraphs>145</Paragraphs>
  <Slides>21</Slides>
  <Notes>21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21</vt:i4>
      </vt:variant>
    </vt:vector>
  </HeadingPairs>
  <TitlesOfParts>
    <vt:vector size="33" baseType="lpstr">
      <vt:lpstr>Comfortaa</vt:lpstr>
      <vt:lpstr>EB Garamond</vt:lpstr>
      <vt:lpstr>Pacifico</vt:lpstr>
      <vt:lpstr>Arial</vt:lpstr>
      <vt:lpstr>Times New Roman</vt:lpstr>
      <vt:lpstr>Comfortaa Regular</vt:lpstr>
      <vt:lpstr>Merriweather</vt:lpstr>
      <vt:lpstr>Lobster</vt:lpstr>
      <vt:lpstr>Comic Sans MS</vt:lpstr>
      <vt:lpstr>Roboto</vt:lpstr>
      <vt:lpstr>Copperplate Gothic Bold</vt:lpstr>
      <vt:lpstr>Paradigm</vt:lpstr>
      <vt:lpstr>PowerPoint Presentation</vt:lpstr>
      <vt:lpstr>Sleepless Awakens </vt:lpstr>
      <vt:lpstr>David Bae </vt:lpstr>
      <vt:lpstr>Zhuojun Ying  </vt:lpstr>
      <vt:lpstr>Yuanjun (Helen) Sun</vt:lpstr>
      <vt:lpstr>Daokai Lin</vt:lpstr>
      <vt:lpstr>Adriana Ramirez</vt:lpstr>
      <vt:lpstr>Ian Philipp</vt:lpstr>
      <vt:lpstr>The Problem...</vt:lpstr>
      <vt:lpstr>The Stats</vt:lpstr>
      <vt:lpstr>The Impact</vt:lpstr>
      <vt:lpstr>Timeshifter</vt:lpstr>
      <vt:lpstr>Uplift</vt:lpstr>
      <vt:lpstr>Sleeptracker </vt:lpstr>
      <vt:lpstr>Competitor Feature Comparison </vt:lpstr>
      <vt:lpstr>PowerPoint Presentation</vt:lpstr>
      <vt:lpstr>Demo</vt:lpstr>
      <vt:lpstr>Design Process</vt:lpstr>
      <vt:lpstr>Ad</vt:lpstr>
      <vt:lpstr>The Future of ReVital</vt:lpstr>
      <vt:lpstr>Q/A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daokai lin</cp:lastModifiedBy>
  <cp:revision>1</cp:revision>
  <dcterms:modified xsi:type="dcterms:W3CDTF">2019-10-06T05:13:57Z</dcterms:modified>
</cp:coreProperties>
</file>